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7"/>
  </p:notesMasterIdLst>
  <p:handoutMasterIdLst>
    <p:handoutMasterId r:id="rId38"/>
  </p:handoutMasterIdLst>
  <p:sldIdLst>
    <p:sldId id="306" r:id="rId3"/>
    <p:sldId id="304" r:id="rId4"/>
    <p:sldId id="305" r:id="rId5"/>
    <p:sldId id="289" r:id="rId6"/>
    <p:sldId id="282" r:id="rId7"/>
    <p:sldId id="283" r:id="rId8"/>
    <p:sldId id="284" r:id="rId9"/>
    <p:sldId id="290" r:id="rId10"/>
    <p:sldId id="293" r:id="rId11"/>
    <p:sldId id="285" r:id="rId12"/>
    <p:sldId id="297" r:id="rId13"/>
    <p:sldId id="307" r:id="rId14"/>
    <p:sldId id="298" r:id="rId15"/>
    <p:sldId id="299" r:id="rId16"/>
    <p:sldId id="300" r:id="rId17"/>
    <p:sldId id="301" r:id="rId18"/>
    <p:sldId id="302" r:id="rId19"/>
    <p:sldId id="317" r:id="rId20"/>
    <p:sldId id="318" r:id="rId21"/>
    <p:sldId id="319" r:id="rId22"/>
    <p:sldId id="308" r:id="rId23"/>
    <p:sldId id="325" r:id="rId24"/>
    <p:sldId id="309" r:id="rId25"/>
    <p:sldId id="310" r:id="rId26"/>
    <p:sldId id="311" r:id="rId27"/>
    <p:sldId id="326" r:id="rId28"/>
    <p:sldId id="312" r:id="rId29"/>
    <p:sldId id="313" r:id="rId30"/>
    <p:sldId id="314" r:id="rId31"/>
    <p:sldId id="324" r:id="rId32"/>
    <p:sldId id="320" r:id="rId33"/>
    <p:sldId id="321" r:id="rId34"/>
    <p:sldId id="322" r:id="rId35"/>
    <p:sldId id="323"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99"/>
  </p:normalViewPr>
  <p:slideViewPr>
    <p:cSldViewPr snapToGrid="0" snapToObjects="1">
      <p:cViewPr varScale="1">
        <p:scale>
          <a:sx n="214" d="100"/>
          <a:sy n="214" d="100"/>
        </p:scale>
        <p:origin x="1176"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E7DA6344-7FDA-174C-9311-34F64AB8CF81}" type="datetimeFigureOut">
              <a:rPr lang="en-US"/>
              <a:pPr>
                <a:defRPr/>
              </a:pPr>
              <a:t>2/5/18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33A80E08-25ED-A547-8C56-761B5D9264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D4636766-718D-0D4C-A565-A62D1E13A0DF}" type="datetimeFigureOut">
              <a:rPr lang="en-US" altLang="en-US"/>
              <a:pPr>
                <a:defRPr/>
              </a:pPr>
              <a:t>2/5/18</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2C952F9-2BFF-E24A-B460-39BEA48FAB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charset="-128"/>
              </a:rPr>
              <a:t>About 26 recombination events equidistant to the ORI</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C1B90B20-5E80-C64F-93B1-9ECEA53909EF}" type="slidenum">
              <a:rPr lang="en-US" altLang="en-US"/>
              <a:pPr>
                <a:spcBef>
                  <a:spcPct val="0"/>
                </a:spcBef>
              </a:pPr>
              <a:t>13</a:t>
            </a:fld>
            <a:endParaRPr lang="en-US" altLang="en-US"/>
          </a:p>
        </p:txBody>
      </p:sp>
    </p:spTree>
    <p:extLst>
      <p:ext uri="{BB962C8B-B14F-4D97-AF65-F5344CB8AC3E}">
        <p14:creationId xmlns:p14="http://schemas.microsoft.com/office/powerpoint/2010/main" val="80257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C952F9-2BFF-E24A-B460-39BEA48FAB49}" type="slidenum">
              <a:rPr lang="en-US" altLang="en-US" smtClean="0"/>
              <a:pPr>
                <a:defRPr/>
              </a:pPr>
              <a:t>17</a:t>
            </a:fld>
            <a:endParaRPr lang="en-US" altLang="en-US"/>
          </a:p>
        </p:txBody>
      </p:sp>
    </p:spTree>
    <p:extLst>
      <p:ext uri="{BB962C8B-B14F-4D97-AF65-F5344CB8AC3E}">
        <p14:creationId xmlns:p14="http://schemas.microsoft.com/office/powerpoint/2010/main" val="4267813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3152D-35D9-E448-A35E-DAFACF36BBB4}" type="slidenum">
              <a:rPr lang="en-US"/>
              <a:pPr/>
              <a:t>27</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538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3EB7C8-AFD9-874C-BB2F-01FE7AEEDBD6}" type="slidenum">
              <a:rPr lang="en-US"/>
              <a:pPr/>
              <a:t>28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0118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0DAB86-FBE6-BC47-BC1B-973D02E1BD2D}" type="slidenum">
              <a:rPr lang="en-US"/>
              <a:pPr/>
              <a:t>29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686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9D2F19-7212-4B45-AB37-D9C3F09AC994}" type="slidenum">
              <a:rPr kumimoji="0" lang="en-US" sz="1200" b="1" i="0" u="none" strike="noStrike" kern="1200" cap="none" spc="0" normalizeH="0" baseline="0" noProof="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3116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889EEC2-5107-1648-A03E-3ADB63FB5E92}" type="datetimeFigureOut">
              <a:rPr lang="en-US" altLang="en-US"/>
              <a:pPr>
                <a:defRPr/>
              </a:pPr>
              <a:t>2/5/18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929032-13BE-684D-9607-02655D911A89}" type="slidenum">
              <a:rPr lang="en-US" altLang="en-US"/>
              <a:pPr>
                <a:defRPr/>
              </a:pPr>
              <a:t>‹#›</a:t>
            </a:fld>
            <a:endParaRPr lang="en-US" altLang="en-US"/>
          </a:p>
        </p:txBody>
      </p:sp>
    </p:spTree>
    <p:extLst>
      <p:ext uri="{BB962C8B-B14F-4D97-AF65-F5344CB8AC3E}">
        <p14:creationId xmlns:p14="http://schemas.microsoft.com/office/powerpoint/2010/main" val="141337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EFC234-98E6-E846-A49D-C17DC9CEF837}" type="datetimeFigureOut">
              <a:rPr lang="en-US" altLang="en-US"/>
              <a:pPr>
                <a:defRPr/>
              </a:pPr>
              <a:t>2/5/18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C0C2B-E2BC-6343-87FE-4D5A9CC29B27}" type="slidenum">
              <a:rPr lang="en-US" altLang="en-US"/>
              <a:pPr>
                <a:defRPr/>
              </a:pPr>
              <a:t>‹#›</a:t>
            </a:fld>
            <a:endParaRPr lang="en-US" altLang="en-US"/>
          </a:p>
        </p:txBody>
      </p:sp>
    </p:spTree>
    <p:extLst>
      <p:ext uri="{BB962C8B-B14F-4D97-AF65-F5344CB8AC3E}">
        <p14:creationId xmlns:p14="http://schemas.microsoft.com/office/powerpoint/2010/main" val="168213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B799B2-3CB0-1849-A44A-019AA6C930A7}" type="datetimeFigureOut">
              <a:rPr lang="en-US" altLang="en-US"/>
              <a:pPr>
                <a:defRPr/>
              </a:pPr>
              <a:t>2/5/18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C446EF-EB1A-1C44-9FC1-78B060AEE5C8}" type="slidenum">
              <a:rPr lang="en-US" altLang="en-US"/>
              <a:pPr>
                <a:defRPr/>
              </a:pPr>
              <a:t>‹#›</a:t>
            </a:fld>
            <a:endParaRPr lang="en-US" altLang="en-US"/>
          </a:p>
        </p:txBody>
      </p:sp>
    </p:spTree>
    <p:extLst>
      <p:ext uri="{BB962C8B-B14F-4D97-AF65-F5344CB8AC3E}">
        <p14:creationId xmlns:p14="http://schemas.microsoft.com/office/powerpoint/2010/main" val="11303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Times New Roman" pitchFamily="-105"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Times New Roman" pitchFamily="-105"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Times New Roman" pitchFamily="-105" charset="0"/>
              </a:defRPr>
            </a:lvl1pPr>
          </a:lstStyle>
          <a:p>
            <a:pPr>
              <a:defRPr/>
            </a:pPr>
            <a:fld id="{1752F62F-C058-C040-BC8A-5E1F3DEB2F17}" type="slidenum">
              <a:rPr lang="en-US"/>
              <a:pPr>
                <a:defRPr/>
              </a:pPr>
              <a:t>‹#›</a:t>
            </a:fld>
            <a:endParaRPr lang="en-US"/>
          </a:p>
        </p:txBody>
      </p:sp>
    </p:spTree>
    <p:extLst>
      <p:ext uri="{BB962C8B-B14F-4D97-AF65-F5344CB8AC3E}">
        <p14:creationId xmlns:p14="http://schemas.microsoft.com/office/powerpoint/2010/main" val="3570504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ABDA61F-5D16-964F-BF0D-588ADAE114D3}" type="slidenum">
              <a:rPr lang="en-US"/>
              <a:pPr/>
              <a:t>‹#›</a:t>
            </a:fld>
            <a:endParaRPr lang="en-US"/>
          </a:p>
        </p:txBody>
      </p:sp>
    </p:spTree>
    <p:extLst>
      <p:ext uri="{BB962C8B-B14F-4D97-AF65-F5344CB8AC3E}">
        <p14:creationId xmlns:p14="http://schemas.microsoft.com/office/powerpoint/2010/main" val="54925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91EBF5-0DD5-BA47-B44C-7AA3291C0D7B}" type="datetimeFigureOut">
              <a:rPr lang="en-US" altLang="en-US"/>
              <a:pPr>
                <a:defRPr/>
              </a:pPr>
              <a:t>2/5/18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2099A0-4165-B345-82C8-D7FBBE5091FA}" type="slidenum">
              <a:rPr lang="en-US" altLang="en-US"/>
              <a:pPr>
                <a:defRPr/>
              </a:pPr>
              <a:t>‹#›</a:t>
            </a:fld>
            <a:endParaRPr lang="en-US" altLang="en-US"/>
          </a:p>
        </p:txBody>
      </p:sp>
    </p:spTree>
    <p:extLst>
      <p:ext uri="{BB962C8B-B14F-4D97-AF65-F5344CB8AC3E}">
        <p14:creationId xmlns:p14="http://schemas.microsoft.com/office/powerpoint/2010/main" val="126305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2EF00BE-EEE9-BD46-9BAE-8B5D077690DE}" type="datetimeFigureOut">
              <a:rPr lang="en-US" altLang="en-US"/>
              <a:pPr>
                <a:defRPr/>
              </a:pPr>
              <a:t>2/5/18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11DC9F-E4E1-0543-A02E-A77B0F30F272}" type="slidenum">
              <a:rPr lang="en-US" altLang="en-US"/>
              <a:pPr>
                <a:defRPr/>
              </a:pPr>
              <a:t>‹#›</a:t>
            </a:fld>
            <a:endParaRPr lang="en-US" altLang="en-US"/>
          </a:p>
        </p:txBody>
      </p:sp>
    </p:spTree>
    <p:extLst>
      <p:ext uri="{BB962C8B-B14F-4D97-AF65-F5344CB8AC3E}">
        <p14:creationId xmlns:p14="http://schemas.microsoft.com/office/powerpoint/2010/main" val="3016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4BC405-14D8-C545-A1F8-A16B08B41B11}" type="datetimeFigureOut">
              <a:rPr lang="en-US" altLang="en-US"/>
              <a:pPr>
                <a:defRPr/>
              </a:pPr>
              <a:t>2/5/18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2E0AC-5C25-474D-8CCA-8F6894EB4271}" type="slidenum">
              <a:rPr lang="en-US" altLang="en-US"/>
              <a:pPr>
                <a:defRPr/>
              </a:pPr>
              <a:t>‹#›</a:t>
            </a:fld>
            <a:endParaRPr lang="en-US" altLang="en-US"/>
          </a:p>
        </p:txBody>
      </p:sp>
    </p:spTree>
    <p:extLst>
      <p:ext uri="{BB962C8B-B14F-4D97-AF65-F5344CB8AC3E}">
        <p14:creationId xmlns:p14="http://schemas.microsoft.com/office/powerpoint/2010/main" val="22545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A522AE-9B09-BB49-89CE-9934F28DFB84}" type="datetimeFigureOut">
              <a:rPr lang="en-US" altLang="en-US"/>
              <a:pPr>
                <a:defRPr/>
              </a:pPr>
              <a:t>2/5/18</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BC6B2F-8629-1944-8569-939499C246EE}" type="slidenum">
              <a:rPr lang="en-US" altLang="en-US"/>
              <a:pPr>
                <a:defRPr/>
              </a:pPr>
              <a:t>‹#›</a:t>
            </a:fld>
            <a:endParaRPr lang="en-US" altLang="en-US"/>
          </a:p>
        </p:txBody>
      </p:sp>
    </p:spTree>
    <p:extLst>
      <p:ext uri="{BB962C8B-B14F-4D97-AF65-F5344CB8AC3E}">
        <p14:creationId xmlns:p14="http://schemas.microsoft.com/office/powerpoint/2010/main" val="113321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E619A03-5E6B-C444-A350-901E4D0D46A3}" type="datetimeFigureOut">
              <a:rPr lang="en-US" altLang="en-US"/>
              <a:pPr>
                <a:defRPr/>
              </a:pPr>
              <a:t>2/5/18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30AD457-9E5C-1240-BFB1-C3AA5AE0AD21}" type="slidenum">
              <a:rPr lang="en-US" altLang="en-US"/>
              <a:pPr>
                <a:defRPr/>
              </a:pPr>
              <a:t>‹#›</a:t>
            </a:fld>
            <a:endParaRPr lang="en-US" altLang="en-US"/>
          </a:p>
        </p:txBody>
      </p:sp>
    </p:spTree>
    <p:extLst>
      <p:ext uri="{BB962C8B-B14F-4D97-AF65-F5344CB8AC3E}">
        <p14:creationId xmlns:p14="http://schemas.microsoft.com/office/powerpoint/2010/main" val="2105860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916194-89D2-8D4E-8DD5-C505C6575005}" type="datetimeFigureOut">
              <a:rPr lang="en-US" altLang="en-US"/>
              <a:pPr>
                <a:defRPr/>
              </a:pPr>
              <a:t>2/5/18</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0539F5-486F-054E-8171-39BBF344EF81}" type="slidenum">
              <a:rPr lang="en-US" altLang="en-US"/>
              <a:pPr>
                <a:defRPr/>
              </a:pPr>
              <a:t>‹#›</a:t>
            </a:fld>
            <a:endParaRPr lang="en-US" altLang="en-US"/>
          </a:p>
        </p:txBody>
      </p:sp>
    </p:spTree>
    <p:extLst>
      <p:ext uri="{BB962C8B-B14F-4D97-AF65-F5344CB8AC3E}">
        <p14:creationId xmlns:p14="http://schemas.microsoft.com/office/powerpoint/2010/main" val="51612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9639A92-DE89-B94A-8E88-A9FBE8696D6B}" type="datetimeFigureOut">
              <a:rPr lang="en-US" altLang="en-US"/>
              <a:pPr>
                <a:defRPr/>
              </a:pPr>
              <a:t>2/5/18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CCA6C5-11AA-4745-B267-D6D023B3BCC7}" type="slidenum">
              <a:rPr lang="en-US" altLang="en-US"/>
              <a:pPr>
                <a:defRPr/>
              </a:pPr>
              <a:t>‹#›</a:t>
            </a:fld>
            <a:endParaRPr lang="en-US" altLang="en-US"/>
          </a:p>
        </p:txBody>
      </p:sp>
    </p:spTree>
    <p:extLst>
      <p:ext uri="{BB962C8B-B14F-4D97-AF65-F5344CB8AC3E}">
        <p14:creationId xmlns:p14="http://schemas.microsoft.com/office/powerpoint/2010/main" val="84850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9D6FD95-AF96-E146-85B0-9BB2B450C652}" type="datetimeFigureOut">
              <a:rPr lang="en-US" altLang="en-US"/>
              <a:pPr>
                <a:defRPr/>
              </a:pPr>
              <a:t>2/5/18</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F24A28-99C0-0A4C-9531-29FBBB32CC06}" type="slidenum">
              <a:rPr lang="en-US" altLang="en-US"/>
              <a:pPr>
                <a:defRPr/>
              </a:pPr>
              <a:t>‹#›</a:t>
            </a:fld>
            <a:endParaRPr lang="en-US" altLang="en-US"/>
          </a:p>
        </p:txBody>
      </p:sp>
    </p:spTree>
    <p:extLst>
      <p:ext uri="{BB962C8B-B14F-4D97-AF65-F5344CB8AC3E}">
        <p14:creationId xmlns:p14="http://schemas.microsoft.com/office/powerpoint/2010/main" val="160212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D88F8D4-D08D-4749-85FD-68FDC929C1C4}" type="datetimeFigureOut">
              <a:rPr lang="en-US" altLang="en-US"/>
              <a:pPr>
                <a:defRPr/>
              </a:pPr>
              <a:t>2/5/18</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27754F6-C858-FB49-BFC0-BE6D82B525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2D6C6EE1-E2A7-0C4C-B474-B86700A676B6}" type="slidenum">
              <a:rPr lang="en-US"/>
              <a:pPr>
                <a:defRPr/>
              </a:pPr>
              <a:t>‹#›</a:t>
            </a:fld>
            <a:endParaRPr lang="en-US"/>
          </a:p>
        </p:txBody>
      </p:sp>
    </p:spTree>
    <p:extLst>
      <p:ext uri="{BB962C8B-B14F-4D97-AF65-F5344CB8AC3E}">
        <p14:creationId xmlns:p14="http://schemas.microsoft.com/office/powerpoint/2010/main" val="1141013509"/>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ture.com/ng/journal/v26/n2/full/ng1000_195.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er_protein" TargetMode="External"/><Relationship Id="rId2" Type="http://schemas.openxmlformats.org/officeDocument/2006/relationships/hyperlink" Target="https://en.wikipedia.org/wiki/Prokaryotic_DNA_replication" TargetMode="External"/><Relationship Id="rId1" Type="http://schemas.openxmlformats.org/officeDocument/2006/relationships/slideLayout" Target="../slideLayouts/slideLayout6.xml"/><Relationship Id="rId4" Type="http://schemas.openxmlformats.org/officeDocument/2006/relationships/hyperlink" Target="https://en.wikipedia.org/wiki/Tus_(biolog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nk.springer.com/content/pdf/10.1007/s00239-005-0192-2.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gogarten.uconn.edu/mcb5472_2018/class03_perlscript_anwsers/class3_2018_answers.pl" TargetMode="External"/><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gogarten.uconn.edu/mcb5472_2018/mcb5472_2018/class03_perlscript_anwsers/vma-1TAcid.fast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gogarten.uconn.edu/mcb5472_2018/gi_list.txt" TargetMode="External"/><Relationship Id="rId2" Type="http://schemas.openxmlformats.org/officeDocument/2006/relationships/hyperlink" Target="http://gogarten.uconn.edu/mcb5472_2018/class04_2018.p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korflab.ucdavis.edu/Unix_and_Perl/current.html#part3"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11C-B673-2C4A-AF2E-C45E45441934}"/>
              </a:ext>
            </a:extLst>
          </p:cNvPr>
          <p:cNvSpPr>
            <a:spLocks noGrp="1"/>
          </p:cNvSpPr>
          <p:nvPr>
            <p:ph type="title"/>
          </p:nvPr>
        </p:nvSpPr>
        <p:spPr>
          <a:xfrm>
            <a:off x="463137" y="1711553"/>
            <a:ext cx="8229600" cy="1143000"/>
          </a:xfrm>
        </p:spPr>
        <p:txBody>
          <a:bodyPr/>
          <a:lstStyle/>
          <a:p>
            <a:r>
              <a:rPr lang="en-US" dirty="0"/>
              <a:t>Why is % identity not a good measure for the the quality of a blast hit?  </a:t>
            </a:r>
          </a:p>
        </p:txBody>
      </p:sp>
    </p:spTree>
    <p:extLst>
      <p:ext uri="{BB962C8B-B14F-4D97-AF65-F5344CB8AC3E}">
        <p14:creationId xmlns:p14="http://schemas.microsoft.com/office/powerpoint/2010/main" val="56081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T_scotoductus_cumulativeStrandBia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57213"/>
            <a:ext cx="7615238" cy="622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a:xfrm>
            <a:off x="685800" y="0"/>
            <a:ext cx="7772400" cy="762000"/>
          </a:xfrm>
        </p:spPr>
        <p:txBody>
          <a:bodyPr/>
          <a:lstStyle/>
          <a:p>
            <a:r>
              <a:rPr lang="en-US" altLang="en-US">
                <a:ea typeface="ＭＳ Ｐゴシック" charset="-128"/>
              </a:rPr>
              <a:t>Cumulative Strand Bias SG0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2"/>
          <p:cNvSpPr txBox="1">
            <a:spLocks noChangeArrowheads="1"/>
          </p:cNvSpPr>
          <p:nvPr/>
        </p:nvSpPr>
        <p:spPr bwMode="auto">
          <a:xfrm>
            <a:off x="166688" y="349250"/>
            <a:ext cx="7858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Oligonucleotide </a:t>
            </a:r>
            <a:r>
              <a:rPr lang="en-US" altLang="en-US" sz="1800" dirty="0"/>
              <a:t>bias (how often does an oligonucleotide occur on one strand minus occurrence on the other strand)</a:t>
            </a:r>
          </a:p>
        </p:txBody>
      </p:sp>
      <p:sp>
        <p:nvSpPr>
          <p:cNvPr id="31746" name="Title 1"/>
          <p:cNvSpPr>
            <a:spLocks noGrp="1"/>
          </p:cNvSpPr>
          <p:nvPr>
            <p:ph type="title"/>
          </p:nvPr>
        </p:nvSpPr>
        <p:spPr>
          <a:xfrm>
            <a:off x="111125" y="793750"/>
            <a:ext cx="7772400" cy="990600"/>
          </a:xfrm>
        </p:spPr>
        <p:txBody>
          <a:bodyPr/>
          <a:lstStyle/>
          <a:p>
            <a:pPr algn="l"/>
            <a:r>
              <a:rPr lang="en-US" altLang="en-US" sz="2800">
                <a:ea typeface="ＭＳ Ｐゴシック" charset="-128"/>
              </a:rPr>
              <a:t>Tetramer bias for </a:t>
            </a:r>
            <a:r>
              <a:rPr lang="en-US" altLang="en-US" sz="2800" i="1">
                <a:ea typeface="ＭＳ Ｐゴシック" charset="-128"/>
              </a:rPr>
              <a:t>Thermus thermophilus </a:t>
            </a:r>
            <a:r>
              <a:rPr lang="en-US" altLang="en-US" sz="2800">
                <a:ea typeface="ＭＳ Ｐゴシック" charset="-128"/>
              </a:rPr>
              <a:t>SG0</a:t>
            </a:r>
          </a:p>
        </p:txBody>
      </p:sp>
      <p:pic>
        <p:nvPicPr>
          <p:cNvPr id="31747" name="Picture 4" descr="oligo_biasSG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0" y="1074738"/>
            <a:ext cx="7485063"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4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91A2-359A-234B-94BB-FBEB230E38ED}"/>
              </a:ext>
            </a:extLst>
          </p:cNvPr>
          <p:cNvSpPr>
            <a:spLocks noGrp="1"/>
          </p:cNvSpPr>
          <p:nvPr>
            <p:ph type="title"/>
          </p:nvPr>
        </p:nvSpPr>
        <p:spPr/>
        <p:txBody>
          <a:bodyPr/>
          <a:lstStyle/>
          <a:p>
            <a:r>
              <a:rPr lang="en-US" dirty="0"/>
              <a:t>Within genome recombination</a:t>
            </a:r>
          </a:p>
        </p:txBody>
      </p:sp>
    </p:spTree>
    <p:extLst>
      <p:ext uri="{BB962C8B-B14F-4D97-AF65-F5344CB8AC3E}">
        <p14:creationId xmlns:p14="http://schemas.microsoft.com/office/powerpoint/2010/main" val="2166696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60325"/>
            <a:ext cx="8229600" cy="576263"/>
          </a:xfrm>
        </p:spPr>
        <p:txBody>
          <a:bodyPr/>
          <a:lstStyle/>
          <a:p>
            <a:r>
              <a:rPr lang="en-US" altLang="en-US" sz="2000" i="1">
                <a:ea typeface="ＭＳ Ｐゴシック" charset="-128"/>
              </a:rPr>
              <a:t>Aeromonas_hydrophila</a:t>
            </a:r>
            <a:r>
              <a:rPr lang="en-US" altLang="en-US" sz="2000">
                <a:ea typeface="ＭＳ Ｐゴシック" charset="-128"/>
              </a:rPr>
              <a:t>_ML09_119_uid205540 </a:t>
            </a:r>
            <a:r>
              <a:rPr lang="en-US" altLang="en-US" sz="2000" i="1">
                <a:ea typeface="ＭＳ Ｐゴシック" charset="-128"/>
              </a:rPr>
              <a:t>versus Aeromonas_salmonicida</a:t>
            </a:r>
            <a:r>
              <a:rPr lang="en-US" altLang="en-US" sz="2000">
                <a:ea typeface="ＭＳ Ｐゴシック" charset="-128"/>
              </a:rPr>
              <a:t> A449 </a:t>
            </a:r>
          </a:p>
        </p:txBody>
      </p:sp>
      <p:pic>
        <p:nvPicPr>
          <p:cNvPr id="19458" name="Picture 1" descr="plotML09_Asal.pdf.pdf"/>
          <p:cNvPicPr>
            <a:picLocks noChangeAspect="1"/>
          </p:cNvPicPr>
          <p:nvPr/>
        </p:nvPicPr>
        <p:blipFill>
          <a:blip r:embed="rId3">
            <a:extLst>
              <a:ext uri="{28A0092B-C50C-407E-A947-70E740481C1C}">
                <a14:useLocalDpi xmlns:a14="http://schemas.microsoft.com/office/drawing/2010/main" val="0"/>
              </a:ext>
            </a:extLst>
          </a:blip>
          <a:srcRect l="12688" t="10870"/>
          <a:stretch>
            <a:fillRect/>
          </a:stretch>
        </p:blipFill>
        <p:spPr bwMode="auto">
          <a:xfrm>
            <a:off x="457200" y="850900"/>
            <a:ext cx="8716963" cy="697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50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30188" y="60325"/>
            <a:ext cx="8655050" cy="576263"/>
          </a:xfrm>
        </p:spPr>
        <p:txBody>
          <a:bodyPr/>
          <a:lstStyle/>
          <a:p>
            <a:r>
              <a:rPr lang="en-US" altLang="en-US" sz="2000" i="1">
                <a:ea typeface="ＭＳ Ｐゴシック" charset="-128"/>
              </a:rPr>
              <a:t>Aeromonas_veronii </a:t>
            </a:r>
            <a:r>
              <a:rPr lang="en-US" altLang="en-US" sz="2000">
                <a:ea typeface="ＭＳ Ｐゴシック" charset="-128"/>
              </a:rPr>
              <a:t>B565  </a:t>
            </a:r>
            <a:r>
              <a:rPr lang="en-US" altLang="en-US" sz="2000" i="1">
                <a:ea typeface="ＭＳ Ｐゴシック" charset="-128"/>
              </a:rPr>
              <a:t>versus  Aeromonas_hydrophila</a:t>
            </a:r>
            <a:r>
              <a:rPr lang="en-US" altLang="en-US" sz="2000">
                <a:ea typeface="ＭＳ Ｐゴシック" charset="-128"/>
              </a:rPr>
              <a:t>_ML09_119_uid205540</a:t>
            </a:r>
          </a:p>
        </p:txBody>
      </p:sp>
      <p:pic>
        <p:nvPicPr>
          <p:cNvPr id="21506" name="Picture 2" descr="plotML09_Aver.pdf"/>
          <p:cNvPicPr>
            <a:picLocks noChangeAspect="1"/>
          </p:cNvPicPr>
          <p:nvPr/>
        </p:nvPicPr>
        <p:blipFill>
          <a:blip r:embed="rId2">
            <a:extLst>
              <a:ext uri="{28A0092B-C50C-407E-A947-70E740481C1C}">
                <a14:useLocalDpi xmlns:a14="http://schemas.microsoft.com/office/drawing/2010/main" val="0"/>
              </a:ext>
            </a:extLst>
          </a:blip>
          <a:srcRect l="12880" b="10117"/>
          <a:stretch>
            <a:fillRect/>
          </a:stretch>
        </p:blipFill>
        <p:spPr bwMode="auto">
          <a:xfrm>
            <a:off x="539750" y="0"/>
            <a:ext cx="8466138" cy="674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41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274638"/>
            <a:ext cx="8391236" cy="1143000"/>
          </a:xfrm>
        </p:spPr>
        <p:txBody>
          <a:bodyPr/>
          <a:lstStyle/>
          <a:p>
            <a:r>
              <a:rPr lang="en-US" sz="3200" dirty="0"/>
              <a:t>Two Reasons for Recombination Patterns in Microbial genomes:</a:t>
            </a:r>
            <a:endParaRPr lang="en-US" dirty="0"/>
          </a:p>
        </p:txBody>
      </p:sp>
      <p:sp>
        <p:nvSpPr>
          <p:cNvPr id="3" name="TextBox 2"/>
          <p:cNvSpPr txBox="1"/>
          <p:nvPr/>
        </p:nvSpPr>
        <p:spPr>
          <a:xfrm>
            <a:off x="295564" y="1634836"/>
            <a:ext cx="5592237" cy="369332"/>
          </a:xfrm>
          <a:prstGeom prst="rect">
            <a:avLst/>
          </a:prstGeom>
          <a:noFill/>
        </p:spPr>
        <p:txBody>
          <a:bodyPr wrap="none" rtlCol="0">
            <a:spAutoFit/>
          </a:bodyPr>
          <a:lstStyle/>
          <a:p>
            <a:r>
              <a:rPr lang="en-US" dirty="0"/>
              <a:t>A)  Recombination events occur at the time of replication  </a:t>
            </a:r>
          </a:p>
        </p:txBody>
      </p:sp>
      <p:pic>
        <p:nvPicPr>
          <p:cNvPr id="6" name="Picture 5">
            <a:hlinkClick r:id="rId2"/>
          </p:cNvPr>
          <p:cNvPicPr>
            <a:picLocks noChangeAspect="1"/>
          </p:cNvPicPr>
          <p:nvPr/>
        </p:nvPicPr>
        <p:blipFill>
          <a:blip r:embed="rId3"/>
          <a:stretch>
            <a:fillRect/>
          </a:stretch>
        </p:blipFill>
        <p:spPr>
          <a:xfrm>
            <a:off x="392308" y="2101293"/>
            <a:ext cx="4912454" cy="4636634"/>
          </a:xfrm>
          <a:prstGeom prst="rect">
            <a:avLst/>
          </a:prstGeom>
        </p:spPr>
      </p:pic>
      <p:sp>
        <p:nvSpPr>
          <p:cNvPr id="7" name="TextBox 6"/>
          <p:cNvSpPr txBox="1"/>
          <p:nvPr/>
        </p:nvSpPr>
        <p:spPr>
          <a:xfrm>
            <a:off x="5304762" y="2101293"/>
            <a:ext cx="3685308" cy="4832092"/>
          </a:xfrm>
          <a:prstGeom prst="rect">
            <a:avLst/>
          </a:prstGeom>
          <a:noFill/>
        </p:spPr>
        <p:txBody>
          <a:bodyPr wrap="square" rtlCol="0">
            <a:spAutoFit/>
          </a:bodyPr>
          <a:lstStyle/>
          <a:p>
            <a:r>
              <a:rPr lang="en-US" sz="1400" b="1" dirty="0"/>
              <a:t>Figure 2.</a:t>
            </a:r>
            <a:r>
              <a:rPr lang="en-US" sz="1400" dirty="0"/>
              <a:t> </a:t>
            </a:r>
            <a:r>
              <a:rPr lang="en-US" sz="1400" b="1" dirty="0"/>
              <a:t>Rearrangement of gene order by translocation of genes across the replication axis.</a:t>
            </a:r>
            <a:br>
              <a:rPr lang="en-US" sz="1400" dirty="0"/>
            </a:br>
            <a:r>
              <a:rPr lang="en-US" sz="1400" dirty="0"/>
              <a:t>A hypothetical ancestral gene order is indicated (left). After passage of the replication forks (triangles), genes C and D have exchanged positions with W and X by translocation across the replication axis (vertical dashed line) in the descendant genome. For simplicity, the diagram shows a reciprocal translocation that might occur in a single round of replication through two reciprocal recombination events. The diagram does not specify a mechanism for the translocation of genes, which may also occur in several steps as a series of recombination events in separate rounds of replication through intermediate genome organizations. The two replication forks are proposed to be across the replication axis and physically close together, promoting translocation of sequences at the forks. Numbers indicate the percentage of distance from the origin.</a:t>
            </a:r>
          </a:p>
        </p:txBody>
      </p:sp>
    </p:spTree>
    <p:extLst>
      <p:ext uri="{BB962C8B-B14F-4D97-AF65-F5344CB8AC3E}">
        <p14:creationId xmlns:p14="http://schemas.microsoft.com/office/powerpoint/2010/main" val="247028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274638"/>
            <a:ext cx="8391236" cy="1143000"/>
          </a:xfrm>
        </p:spPr>
        <p:txBody>
          <a:bodyPr/>
          <a:lstStyle/>
          <a:p>
            <a:r>
              <a:rPr lang="en-US" sz="3200" dirty="0"/>
              <a:t>Two Reasons for Recombination Patterns in Microbial genomes:</a:t>
            </a:r>
            <a:endParaRPr lang="en-US" dirty="0"/>
          </a:p>
        </p:txBody>
      </p:sp>
      <p:sp>
        <p:nvSpPr>
          <p:cNvPr id="3" name="TextBox 2"/>
          <p:cNvSpPr txBox="1"/>
          <p:nvPr/>
        </p:nvSpPr>
        <p:spPr>
          <a:xfrm>
            <a:off x="295564" y="1634836"/>
            <a:ext cx="8525163" cy="646331"/>
          </a:xfrm>
          <a:prstGeom prst="rect">
            <a:avLst/>
          </a:prstGeom>
          <a:noFill/>
        </p:spPr>
        <p:txBody>
          <a:bodyPr wrap="square" rtlCol="0">
            <a:spAutoFit/>
          </a:bodyPr>
          <a:lstStyle/>
          <a:p>
            <a:r>
              <a:rPr lang="en-US" dirty="0"/>
              <a:t>B)  Recombination events that do not occur in a symmetric fashion result in misplaced Genome Architecture </a:t>
            </a:r>
            <a:r>
              <a:rPr lang="en-US" dirty="0" err="1"/>
              <a:t>IMparting</a:t>
            </a:r>
            <a:r>
              <a:rPr lang="en-US" dirty="0"/>
              <a:t> Sequences  (AIMS)</a:t>
            </a:r>
          </a:p>
        </p:txBody>
      </p:sp>
      <p:sp>
        <p:nvSpPr>
          <p:cNvPr id="5" name="TextBox 4"/>
          <p:cNvSpPr txBox="1"/>
          <p:nvPr/>
        </p:nvSpPr>
        <p:spPr>
          <a:xfrm>
            <a:off x="757381" y="2835564"/>
            <a:ext cx="6511636" cy="923330"/>
          </a:xfrm>
          <a:prstGeom prst="rect">
            <a:avLst/>
          </a:prstGeom>
          <a:noFill/>
        </p:spPr>
        <p:txBody>
          <a:bodyPr wrap="square" rtlCol="0">
            <a:spAutoFit/>
          </a:bodyPr>
          <a:lstStyle/>
          <a:p>
            <a:r>
              <a:rPr lang="en-US" i="1" dirty="0" err="1">
                <a:hlinkClick r:id="rId2"/>
              </a:rPr>
              <a:t>dnaA</a:t>
            </a:r>
            <a:r>
              <a:rPr lang="en-US" dirty="0">
                <a:hlinkClick r:id="rId2"/>
              </a:rPr>
              <a:t> boxes</a:t>
            </a:r>
            <a:endParaRPr lang="en-US" dirty="0"/>
          </a:p>
          <a:p>
            <a:r>
              <a:rPr lang="en-US" dirty="0"/>
              <a:t>one way signals for the replication fork, </a:t>
            </a:r>
            <a:r>
              <a:rPr lang="en-US" dirty="0">
                <a:hlinkClick r:id="rId3"/>
              </a:rPr>
              <a:t>ter sites </a:t>
            </a:r>
            <a:r>
              <a:rPr lang="en-US" dirty="0"/>
              <a:t>, </a:t>
            </a:r>
            <a:r>
              <a:rPr lang="en-US" dirty="0" err="1">
                <a:hlinkClick r:id="rId4"/>
              </a:rPr>
              <a:t>tus</a:t>
            </a:r>
            <a:r>
              <a:rPr lang="en-US" dirty="0">
                <a:hlinkClick r:id="rId4"/>
              </a:rPr>
              <a:t> binding</a:t>
            </a:r>
            <a:endParaRPr lang="en-US" dirty="0"/>
          </a:p>
          <a:p>
            <a:r>
              <a:rPr lang="en-US" dirty="0"/>
              <a:t> </a:t>
            </a:r>
          </a:p>
        </p:txBody>
      </p:sp>
    </p:spTree>
    <p:extLst>
      <p:ext uri="{BB962C8B-B14F-4D97-AF65-F5344CB8AC3E}">
        <p14:creationId xmlns:p14="http://schemas.microsoft.com/office/powerpoint/2010/main" val="210484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564" y="274638"/>
            <a:ext cx="4835236" cy="1143000"/>
          </a:xfrm>
        </p:spPr>
        <p:txBody>
          <a:bodyPr/>
          <a:lstStyle/>
          <a:p>
            <a:r>
              <a:rPr lang="en-US" sz="3200" dirty="0">
                <a:hlinkClick r:id="rId3"/>
              </a:rPr>
              <a:t>Selection for Chromosome Architecture in Bacteria</a:t>
            </a:r>
            <a:endParaRPr lang="en-US" sz="3200" dirty="0"/>
          </a:p>
        </p:txBody>
      </p:sp>
      <p:pic>
        <p:nvPicPr>
          <p:cNvPr id="3" name="Picture 2"/>
          <p:cNvPicPr>
            <a:picLocks noChangeAspect="1"/>
          </p:cNvPicPr>
          <p:nvPr/>
        </p:nvPicPr>
        <p:blipFill>
          <a:blip r:embed="rId4"/>
          <a:stretch>
            <a:fillRect/>
          </a:stretch>
        </p:blipFill>
        <p:spPr>
          <a:xfrm>
            <a:off x="298329" y="0"/>
            <a:ext cx="3652067" cy="6858000"/>
          </a:xfrm>
          <a:prstGeom prst="rect">
            <a:avLst/>
          </a:prstGeom>
        </p:spPr>
      </p:pic>
      <p:pic>
        <p:nvPicPr>
          <p:cNvPr id="4" name="Picture 3"/>
          <p:cNvPicPr>
            <a:picLocks noChangeAspect="1"/>
          </p:cNvPicPr>
          <p:nvPr/>
        </p:nvPicPr>
        <p:blipFill>
          <a:blip r:embed="rId5"/>
          <a:stretch>
            <a:fillRect/>
          </a:stretch>
        </p:blipFill>
        <p:spPr>
          <a:xfrm>
            <a:off x="3950395" y="2508250"/>
            <a:ext cx="5147253" cy="4049568"/>
          </a:xfrm>
          <a:prstGeom prst="rect">
            <a:avLst/>
          </a:prstGeom>
        </p:spPr>
      </p:pic>
    </p:spTree>
    <p:extLst>
      <p:ext uri="{BB962C8B-B14F-4D97-AF65-F5344CB8AC3E}">
        <p14:creationId xmlns:p14="http://schemas.microsoft.com/office/powerpoint/2010/main" val="103960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idx="4294967295"/>
          </p:nvPr>
        </p:nvSpPr>
        <p:spPr>
          <a:xfrm>
            <a:off x="0" y="0"/>
            <a:ext cx="7772400" cy="1143000"/>
          </a:xfrm>
        </p:spPr>
        <p:txBody>
          <a:bodyPr/>
          <a:lstStyle/>
          <a:p>
            <a:pPr algn="l"/>
            <a:br>
              <a:rPr lang="en-US" dirty="0"/>
            </a:br>
            <a:endParaRPr lang="en-US" dirty="0"/>
          </a:p>
        </p:txBody>
      </p:sp>
      <p:sp>
        <p:nvSpPr>
          <p:cNvPr id="54275" name="Text Box 4"/>
          <p:cNvSpPr txBox="1">
            <a:spLocks noChangeArrowheads="1"/>
          </p:cNvSpPr>
          <p:nvPr/>
        </p:nvSpPr>
        <p:spPr bwMode="auto">
          <a:xfrm>
            <a:off x="762000" y="914400"/>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5" name="Text Box 5"/>
          <p:cNvSpPr txBox="1">
            <a:spLocks noChangeArrowheads="1"/>
          </p:cNvSpPr>
          <p:nvPr/>
        </p:nvSpPr>
        <p:spPr bwMode="auto">
          <a:xfrm>
            <a:off x="365125" y="966788"/>
            <a:ext cx="8474075" cy="677108"/>
          </a:xfrm>
          <a:prstGeom prst="rect">
            <a:avLst/>
          </a:prstGeom>
          <a:noFill/>
          <a:ln w="9525">
            <a:noFill/>
            <a:miter lim="800000"/>
            <a:headEnd/>
            <a:tailEnd/>
          </a:ln>
          <a:effectLst/>
        </p:spPr>
        <p:txBody>
          <a:bodyPr>
            <a:prstTxWarp prst="textNoShape">
              <a:avLst/>
            </a:prstTxWarp>
            <a:spAutoFit/>
          </a:bodyPr>
          <a:lstStyle/>
          <a:p>
            <a:r>
              <a:rPr lang="en-US" dirty="0"/>
              <a:t> </a:t>
            </a:r>
            <a:endParaRPr lang="en-US" sz="2000" dirty="0"/>
          </a:p>
          <a:p>
            <a:pPr>
              <a:defRPr/>
            </a:pPr>
            <a:endParaRPr lang="en-US" dirty="0"/>
          </a:p>
        </p:txBody>
      </p:sp>
      <p:sp>
        <p:nvSpPr>
          <p:cNvPr id="2" name="TextBox 1"/>
          <p:cNvSpPr txBox="1"/>
          <p:nvPr/>
        </p:nvSpPr>
        <p:spPr>
          <a:xfrm>
            <a:off x="102919" y="909935"/>
            <a:ext cx="3530005" cy="369332"/>
          </a:xfrm>
          <a:prstGeom prst="rect">
            <a:avLst/>
          </a:prstGeom>
          <a:noFill/>
        </p:spPr>
        <p:txBody>
          <a:bodyPr wrap="none" rtlCol="0">
            <a:spAutoFit/>
          </a:bodyPr>
          <a:lstStyle/>
          <a:p>
            <a:r>
              <a:rPr lang="en-US" dirty="0"/>
              <a:t>Go through array-</a:t>
            </a:r>
            <a:r>
              <a:rPr lang="en-US" dirty="0" err="1"/>
              <a:t>scalar_example.pl</a:t>
            </a:r>
            <a:endParaRPr lang="en-US" dirty="0"/>
          </a:p>
        </p:txBody>
      </p:sp>
    </p:spTree>
    <p:extLst>
      <p:ext uri="{BB962C8B-B14F-4D97-AF65-F5344CB8AC3E}">
        <p14:creationId xmlns:p14="http://schemas.microsoft.com/office/powerpoint/2010/main" val="3481619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349EB6-2016-914A-B515-619FEC526680}"/>
              </a:ext>
            </a:extLst>
          </p:cNvPr>
          <p:cNvPicPr>
            <a:picLocks noChangeAspect="1"/>
          </p:cNvPicPr>
          <p:nvPr/>
        </p:nvPicPr>
        <p:blipFill>
          <a:blip r:embed="rId2"/>
          <a:stretch>
            <a:fillRect/>
          </a:stretch>
        </p:blipFill>
        <p:spPr>
          <a:xfrm>
            <a:off x="413810" y="0"/>
            <a:ext cx="8316380" cy="6858000"/>
          </a:xfrm>
          <a:prstGeom prst="rect">
            <a:avLst/>
          </a:prstGeom>
        </p:spPr>
      </p:pic>
    </p:spTree>
    <p:extLst>
      <p:ext uri="{BB962C8B-B14F-4D97-AF65-F5344CB8AC3E}">
        <p14:creationId xmlns:p14="http://schemas.microsoft.com/office/powerpoint/2010/main" val="346838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981200"/>
            <a:ext cx="8361218" cy="3886200"/>
          </a:xfrm>
          <a:prstGeom prst="rect">
            <a:avLst/>
          </a:prstGeom>
        </p:spPr>
      </p:pic>
      <p:sp>
        <p:nvSpPr>
          <p:cNvPr id="3" name="TextBox 2"/>
          <p:cNvSpPr txBox="1"/>
          <p:nvPr/>
        </p:nvSpPr>
        <p:spPr>
          <a:xfrm>
            <a:off x="856455" y="1198419"/>
            <a:ext cx="8287545" cy="461665"/>
          </a:xfrm>
          <a:prstGeom prst="rect">
            <a:avLst/>
          </a:prstGeom>
          <a:noFill/>
        </p:spPr>
        <p:txBody>
          <a:bodyPr wrap="none" rtlCol="0">
            <a:spAutoFit/>
          </a:bodyPr>
          <a:lstStyle/>
          <a:p>
            <a:r>
              <a:rPr lang="en-US" dirty="0"/>
              <a:t>Histogram of percent identity for significant and insignificant hits </a:t>
            </a:r>
          </a:p>
        </p:txBody>
      </p:sp>
    </p:spTree>
    <p:extLst>
      <p:ext uri="{BB962C8B-B14F-4D97-AF65-F5344CB8AC3E}">
        <p14:creationId xmlns:p14="http://schemas.microsoft.com/office/powerpoint/2010/main" val="3236166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FC1E82-A6A7-9646-BA33-BBE7E558E110}"/>
              </a:ext>
            </a:extLst>
          </p:cNvPr>
          <p:cNvPicPr>
            <a:picLocks noChangeAspect="1"/>
          </p:cNvPicPr>
          <p:nvPr/>
        </p:nvPicPr>
        <p:blipFill>
          <a:blip r:embed="rId2"/>
          <a:stretch>
            <a:fillRect/>
          </a:stretch>
        </p:blipFill>
        <p:spPr>
          <a:xfrm>
            <a:off x="267607" y="1199408"/>
            <a:ext cx="8876394" cy="4841669"/>
          </a:xfrm>
          <a:prstGeom prst="rect">
            <a:avLst/>
          </a:prstGeom>
        </p:spPr>
      </p:pic>
    </p:spTree>
    <p:extLst>
      <p:ext uri="{BB962C8B-B14F-4D97-AF65-F5344CB8AC3E}">
        <p14:creationId xmlns:p14="http://schemas.microsoft.com/office/powerpoint/2010/main" val="279669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7D043-AE05-724F-B121-E1993DF9B850}"/>
              </a:ext>
            </a:extLst>
          </p:cNvPr>
          <p:cNvSpPr>
            <a:spLocks noGrp="1"/>
          </p:cNvSpPr>
          <p:nvPr>
            <p:ph type="title"/>
          </p:nvPr>
        </p:nvSpPr>
        <p:spPr/>
        <p:txBody>
          <a:bodyPr/>
          <a:lstStyle/>
          <a:p>
            <a:r>
              <a:rPr lang="en-US" dirty="0"/>
              <a:t>Past Assignments</a:t>
            </a:r>
          </a:p>
        </p:txBody>
      </p:sp>
    </p:spTree>
    <p:extLst>
      <p:ext uri="{BB962C8B-B14F-4D97-AF65-F5344CB8AC3E}">
        <p14:creationId xmlns:p14="http://schemas.microsoft.com/office/powerpoint/2010/main" val="299135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3A73F94-ABE8-3044-B647-CBE5584789AE}"/>
              </a:ext>
            </a:extLst>
          </p:cNvPr>
          <p:cNvSpPr>
            <a:spLocks noGrp="1" noChangeArrowheads="1"/>
          </p:cNvSpPr>
          <p:nvPr>
            <p:ph type="title"/>
          </p:nvPr>
        </p:nvSpPr>
        <p:spPr>
          <a:xfrm>
            <a:off x="0" y="152400"/>
            <a:ext cx="8839200" cy="2362200"/>
          </a:xfrm>
        </p:spPr>
        <p:txBody>
          <a:bodyPr/>
          <a:lstStyle/>
          <a:p>
            <a:pPr algn="l"/>
            <a:r>
              <a:rPr lang="en-US" altLang="en-US" sz="2000">
                <a:ea typeface="ＭＳ Ｐゴシック" panose="020B0600070205080204" pitchFamily="34" charset="-128"/>
              </a:rPr>
              <a:t>From Wednesday: </a:t>
            </a:r>
            <a:br>
              <a:rPr lang="en-US" altLang="en-US" sz="2000">
                <a:ea typeface="ＭＳ Ｐゴシック" panose="020B0600070205080204" pitchFamily="34" charset="-128"/>
              </a:rPr>
            </a:br>
            <a:r>
              <a:rPr lang="en-US" altLang="en-US" sz="2000">
                <a:ea typeface="ＭＳ Ｐゴシック" panose="020B0600070205080204" pitchFamily="34" charset="-128"/>
              </a:rPr>
              <a:t>For the following array declaration  @myArray = ('A', 'B', 'C', 'D', 'E'); what is the value of the following expressions:</a:t>
            </a:r>
            <a:br>
              <a:rPr lang="en-US" altLang="en-US" sz="2000">
                <a:ea typeface="ＭＳ Ｐゴシック" panose="020B0600070205080204" pitchFamily="34" charset="-128"/>
              </a:rPr>
            </a:br>
            <a:r>
              <a:rPr lang="en-US" altLang="en-US" sz="1800">
                <a:latin typeface="Courier" pitchFamily="2" charset="0"/>
                <a:ea typeface="ＭＳ Ｐゴシック" panose="020B0600070205080204" pitchFamily="34" charset="-128"/>
              </a:rPr>
              <a:t>$#myArray length(@myArray) $myArray[1] $n=@myArray reverse (@myArray</a:t>
            </a:r>
            <a:r>
              <a:rPr lang="en-US" altLang="en-US" sz="1800">
                <a:ea typeface="ＭＳ Ｐゴシック" panose="020B0600070205080204" pitchFamily="34" charset="-128"/>
              </a:rPr>
              <a:t>)</a:t>
            </a:r>
          </a:p>
        </p:txBody>
      </p:sp>
      <p:pic>
        <p:nvPicPr>
          <p:cNvPr id="238596" name="Picture 4">
            <a:extLst>
              <a:ext uri="{FF2B5EF4-FFF2-40B4-BE49-F238E27FC236}">
                <a16:creationId xmlns:a16="http://schemas.microsoft.com/office/drawing/2014/main" id="{5B68671E-D842-0F43-B8A5-8EA5B56CD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11" y="2252662"/>
            <a:ext cx="8415338"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Rectangle 3">
            <a:extLst>
              <a:ext uri="{FF2B5EF4-FFF2-40B4-BE49-F238E27FC236}">
                <a16:creationId xmlns:a16="http://schemas.microsoft.com/office/drawing/2014/main" id="{AFD56865-DA20-574A-8F0F-E81F986D5048}"/>
              </a:ext>
            </a:extLst>
          </p:cNvPr>
          <p:cNvSpPr>
            <a:spLocks noChangeArrowheads="1"/>
          </p:cNvSpPr>
          <p:nvPr/>
        </p:nvSpPr>
        <p:spPr bwMode="auto">
          <a:xfrm>
            <a:off x="7772400" y="4191000"/>
            <a:ext cx="1217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dirty="0"/>
          </a:p>
          <a:p>
            <a:pPr eaLnBrk="1" hangingPunct="1"/>
            <a:r>
              <a:rPr lang="en-US" altLang="en-US" dirty="0"/>
              <a:t>4</a:t>
            </a:r>
          </a:p>
          <a:p>
            <a:pPr eaLnBrk="1" hangingPunct="1"/>
            <a:r>
              <a:rPr lang="en-US" altLang="en-US" dirty="0"/>
              <a:t>1</a:t>
            </a:r>
          </a:p>
          <a:p>
            <a:pPr eaLnBrk="1" hangingPunct="1"/>
            <a:r>
              <a:rPr lang="en-US" altLang="en-US" dirty="0"/>
              <a:t>B</a:t>
            </a:r>
          </a:p>
          <a:p>
            <a:pPr eaLnBrk="1" hangingPunct="1"/>
            <a:r>
              <a:rPr lang="en-US" altLang="en-US" dirty="0"/>
              <a:t>5</a:t>
            </a:r>
          </a:p>
          <a:p>
            <a:pPr eaLnBrk="1" hangingPunct="1"/>
            <a:r>
              <a:rPr lang="en-US" altLang="en-US" dirty="0"/>
              <a:t>EDCBA</a:t>
            </a:r>
          </a:p>
        </p:txBody>
      </p:sp>
      <p:sp>
        <p:nvSpPr>
          <p:cNvPr id="5" name="TextBox 4">
            <a:extLst>
              <a:ext uri="{FF2B5EF4-FFF2-40B4-BE49-F238E27FC236}">
                <a16:creationId xmlns:a16="http://schemas.microsoft.com/office/drawing/2014/main" id="{49DA65BA-2423-F645-B73C-B604DF34013A}"/>
              </a:ext>
            </a:extLst>
          </p:cNvPr>
          <p:cNvSpPr txBox="1">
            <a:spLocks noChangeArrowheads="1"/>
          </p:cNvSpPr>
          <p:nvPr/>
        </p:nvSpPr>
        <p:spPr bwMode="auto">
          <a:xfrm>
            <a:off x="584551" y="5723198"/>
            <a:ext cx="6415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37931725" indent="-37474525" eaLnBrk="0" hangingPunct="0">
              <a:defRPr sz="2400">
                <a:solidFill>
                  <a:schemeClr val="tx1"/>
                </a:solidFill>
                <a:latin typeface="Times New Roman" panose="02020603050405020304" pitchFamily="18" charset="0"/>
                <a:ea typeface="ＭＳ Ｐゴシック" panose="020B0600070205080204" pitchFamily="34" charset="-128"/>
              </a:defRPr>
            </a:lvl2pPr>
            <a:lvl3pPr eaLnBrk="0" hangingPunct="0">
              <a:defRPr sz="2400">
                <a:solidFill>
                  <a:schemeClr val="tx1"/>
                </a:solidFill>
                <a:latin typeface="Times New Roman" panose="02020603050405020304" pitchFamily="18" charset="0"/>
                <a:ea typeface="ＭＳ Ｐゴシック" panose="020B0600070205080204" pitchFamily="34" charset="-128"/>
              </a:defRPr>
            </a:lvl3pPr>
            <a:lvl4pPr eaLnBrk="0" hangingPunct="0">
              <a:defRPr sz="2400">
                <a:solidFill>
                  <a:schemeClr val="tx1"/>
                </a:solidFill>
                <a:latin typeface="Times New Roman" panose="02020603050405020304" pitchFamily="18" charset="0"/>
                <a:ea typeface="ＭＳ Ｐゴシック" panose="020B0600070205080204" pitchFamily="34" charset="-128"/>
              </a:defRPr>
            </a:lvl4pPr>
            <a:lvl5pPr eaLnBrk="0" hangingPunct="0">
              <a:defRPr sz="2400">
                <a:solidFill>
                  <a:schemeClr val="tx1"/>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dirty="0"/>
              <a:t>Run and discuss class03_answers.pl (see scripts folder) or </a:t>
            </a:r>
            <a:r>
              <a:rPr lang="en-US" altLang="en-US" dirty="0">
                <a:hlinkClick r:id="rId3"/>
              </a:rPr>
              <a:t>here</a:t>
            </a:r>
            <a:r>
              <a:rPr lang="en-US" altLang="en-US" dirty="0"/>
              <a:t> and </a:t>
            </a:r>
            <a:r>
              <a:rPr lang="en-US" altLang="en-US" dirty="0">
                <a:hlinkClick r:id="rId4"/>
              </a:rPr>
              <a:t>here</a:t>
            </a:r>
            <a:r>
              <a:rPr lang="en-US" altLang="en-US" dirty="0"/>
              <a:t>  </a:t>
            </a:r>
          </a:p>
        </p:txBody>
      </p:sp>
    </p:spTree>
    <p:extLst>
      <p:ext uri="{BB962C8B-B14F-4D97-AF65-F5344CB8AC3E}">
        <p14:creationId xmlns:p14="http://schemas.microsoft.com/office/powerpoint/2010/main" val="102205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85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8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838200"/>
          </a:xfrm>
        </p:spPr>
        <p:txBody>
          <a:bodyPr/>
          <a:lstStyle/>
          <a:p>
            <a:r>
              <a:rPr lang="en-US" sz="3000" dirty="0"/>
              <a:t>%GC counter, part A: read in </a:t>
            </a:r>
            <a:r>
              <a:rPr lang="en-US" sz="3000" dirty="0" err="1"/>
              <a:t>seqs</a:t>
            </a:r>
            <a:endParaRPr lang="en-US" sz="3000" dirty="0"/>
          </a:p>
        </p:txBody>
      </p:sp>
      <p:pic>
        <p:nvPicPr>
          <p:cNvPr id="4" name="Picture 3"/>
          <p:cNvPicPr>
            <a:picLocks noChangeAspect="1"/>
          </p:cNvPicPr>
          <p:nvPr/>
        </p:nvPicPr>
        <p:blipFill>
          <a:blip r:embed="rId2"/>
          <a:stretch>
            <a:fillRect/>
          </a:stretch>
        </p:blipFill>
        <p:spPr>
          <a:xfrm>
            <a:off x="0" y="1295400"/>
            <a:ext cx="10668000" cy="5047857"/>
          </a:xfrm>
          <a:prstGeom prst="rect">
            <a:avLst/>
          </a:prstGeom>
        </p:spPr>
      </p:pic>
    </p:spTree>
    <p:extLst>
      <p:ext uri="{BB962C8B-B14F-4D97-AF65-F5344CB8AC3E}">
        <p14:creationId xmlns:p14="http://schemas.microsoft.com/office/powerpoint/2010/main" val="1378348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838200"/>
          </a:xfrm>
        </p:spPr>
        <p:txBody>
          <a:bodyPr/>
          <a:lstStyle/>
          <a:p>
            <a:r>
              <a:rPr lang="en-US" sz="3000" dirty="0"/>
              <a:t>%GC counter, part B: move </a:t>
            </a:r>
            <a:r>
              <a:rPr lang="en-US" sz="3000" dirty="0" err="1"/>
              <a:t>seqs</a:t>
            </a:r>
            <a:r>
              <a:rPr lang="en-US" sz="3000" dirty="0"/>
              <a:t> to array</a:t>
            </a:r>
          </a:p>
        </p:txBody>
      </p:sp>
      <p:pic>
        <p:nvPicPr>
          <p:cNvPr id="5" name="Picture 4"/>
          <p:cNvPicPr>
            <a:picLocks noChangeAspect="1"/>
          </p:cNvPicPr>
          <p:nvPr/>
        </p:nvPicPr>
        <p:blipFill>
          <a:blip r:embed="rId2"/>
          <a:stretch>
            <a:fillRect/>
          </a:stretch>
        </p:blipFill>
        <p:spPr>
          <a:xfrm>
            <a:off x="0" y="1371600"/>
            <a:ext cx="9144000" cy="2286000"/>
          </a:xfrm>
          <a:prstGeom prst="rect">
            <a:avLst/>
          </a:prstGeom>
        </p:spPr>
      </p:pic>
    </p:spTree>
    <p:extLst>
      <p:ext uri="{BB962C8B-B14F-4D97-AF65-F5344CB8AC3E}">
        <p14:creationId xmlns:p14="http://schemas.microsoft.com/office/powerpoint/2010/main" val="1391006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543800" cy="838200"/>
          </a:xfrm>
        </p:spPr>
        <p:txBody>
          <a:bodyPr/>
          <a:lstStyle/>
          <a:p>
            <a:r>
              <a:rPr lang="en-US" sz="3000" dirty="0"/>
              <a:t>%GC counter, part B: calculate %GC</a:t>
            </a:r>
          </a:p>
        </p:txBody>
      </p:sp>
      <p:pic>
        <p:nvPicPr>
          <p:cNvPr id="3" name="Picture 2"/>
          <p:cNvPicPr>
            <a:picLocks noChangeAspect="1"/>
          </p:cNvPicPr>
          <p:nvPr/>
        </p:nvPicPr>
        <p:blipFill>
          <a:blip r:embed="rId2"/>
          <a:stretch>
            <a:fillRect/>
          </a:stretch>
        </p:blipFill>
        <p:spPr>
          <a:xfrm>
            <a:off x="0" y="990600"/>
            <a:ext cx="9963150" cy="3344520"/>
          </a:xfrm>
          <a:prstGeom prst="rect">
            <a:avLst/>
          </a:prstGeom>
        </p:spPr>
      </p:pic>
    </p:spTree>
    <p:extLst>
      <p:ext uri="{BB962C8B-B14F-4D97-AF65-F5344CB8AC3E}">
        <p14:creationId xmlns:p14="http://schemas.microsoft.com/office/powerpoint/2010/main" val="331312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12FB-E7D1-DE47-9F9F-9AED50594909}"/>
              </a:ext>
            </a:extLst>
          </p:cNvPr>
          <p:cNvSpPr>
            <a:spLocks noGrp="1"/>
          </p:cNvSpPr>
          <p:nvPr>
            <p:ph type="title"/>
          </p:nvPr>
        </p:nvSpPr>
        <p:spPr/>
        <p:txBody>
          <a:bodyPr/>
          <a:lstStyle/>
          <a:p>
            <a:r>
              <a:rPr lang="en-US" dirty="0"/>
              <a:t>G-C/(G+C) in a window</a:t>
            </a:r>
          </a:p>
        </p:txBody>
      </p:sp>
      <p:pic>
        <p:nvPicPr>
          <p:cNvPr id="4" name="Content Placeholder 3">
            <a:extLst>
              <a:ext uri="{FF2B5EF4-FFF2-40B4-BE49-F238E27FC236}">
                <a16:creationId xmlns:a16="http://schemas.microsoft.com/office/drawing/2014/main" id="{A7A4E0C1-1CDE-3B44-BFCD-A988516C4331}"/>
              </a:ext>
            </a:extLst>
          </p:cNvPr>
          <p:cNvPicPr>
            <a:picLocks noGrp="1" noChangeAspect="1"/>
          </p:cNvPicPr>
          <p:nvPr>
            <p:ph idx="1"/>
          </p:nvPr>
        </p:nvPicPr>
        <p:blipFill>
          <a:blip r:embed="rId2"/>
          <a:stretch>
            <a:fillRect/>
          </a:stretch>
        </p:blipFill>
        <p:spPr>
          <a:xfrm>
            <a:off x="1116282" y="1174194"/>
            <a:ext cx="5536974" cy="5604706"/>
          </a:xfrm>
          <a:prstGeom prst="rect">
            <a:avLst/>
          </a:prstGeom>
        </p:spPr>
      </p:pic>
    </p:spTree>
    <p:extLst>
      <p:ext uri="{BB962C8B-B14F-4D97-AF65-F5344CB8AC3E}">
        <p14:creationId xmlns:p14="http://schemas.microsoft.com/office/powerpoint/2010/main" val="551660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228600" y="0"/>
            <a:ext cx="7772400" cy="1143000"/>
          </a:xfrm>
        </p:spPr>
        <p:txBody>
          <a:bodyPr/>
          <a:lstStyle/>
          <a:p>
            <a:pPr algn="l"/>
            <a:r>
              <a:rPr lang="en-US"/>
              <a:t>Control structures:  Sum 1..50 </a:t>
            </a:r>
          </a:p>
        </p:txBody>
      </p:sp>
      <p:pic>
        <p:nvPicPr>
          <p:cNvPr id="30725" name="Picture 5"/>
          <p:cNvPicPr>
            <a:picLocks noChangeAspect="1" noChangeArrowheads="1"/>
          </p:cNvPicPr>
          <p:nvPr/>
        </p:nvPicPr>
        <p:blipFill>
          <a:blip r:embed="rId3"/>
          <a:srcRect/>
          <a:stretch>
            <a:fillRect/>
          </a:stretch>
        </p:blipFill>
        <p:spPr bwMode="auto">
          <a:xfrm>
            <a:off x="0" y="1392238"/>
            <a:ext cx="9144000" cy="2036762"/>
          </a:xfrm>
          <a:prstGeom prst="rect">
            <a:avLst/>
          </a:prstGeom>
          <a:noFill/>
          <a:ln w="9525">
            <a:noFill/>
            <a:miter lim="800000"/>
            <a:headEnd/>
            <a:tailEnd/>
          </a:ln>
          <a:effectLst/>
        </p:spPr>
      </p:pic>
      <p:pic>
        <p:nvPicPr>
          <p:cNvPr id="30726" name="Picture 6"/>
          <p:cNvPicPr>
            <a:picLocks noChangeAspect="1" noChangeArrowheads="1"/>
          </p:cNvPicPr>
          <p:nvPr/>
        </p:nvPicPr>
        <p:blipFill>
          <a:blip r:embed="rId4"/>
          <a:srcRect/>
          <a:stretch>
            <a:fillRect/>
          </a:stretch>
        </p:blipFill>
        <p:spPr bwMode="auto">
          <a:xfrm>
            <a:off x="0" y="4114800"/>
            <a:ext cx="4953000" cy="2222500"/>
          </a:xfrm>
          <a:prstGeom prst="rect">
            <a:avLst/>
          </a:prstGeom>
          <a:noFill/>
          <a:ln w="9525">
            <a:noFill/>
            <a:miter lim="800000"/>
            <a:headEnd/>
            <a:tailEnd/>
          </a:ln>
          <a:effectLst/>
        </p:spPr>
      </p:pic>
      <p:sp>
        <p:nvSpPr>
          <p:cNvPr id="30727" name="Text Box 7"/>
          <p:cNvSpPr txBox="1">
            <a:spLocks noChangeArrowheads="1"/>
          </p:cNvSpPr>
          <p:nvPr/>
        </p:nvSpPr>
        <p:spPr bwMode="auto">
          <a:xfrm>
            <a:off x="4343400" y="1627188"/>
            <a:ext cx="2278063" cy="519112"/>
          </a:xfrm>
          <a:prstGeom prst="rect">
            <a:avLst/>
          </a:prstGeom>
          <a:noFill/>
          <a:ln w="9525">
            <a:noFill/>
            <a:miter lim="800000"/>
            <a:headEnd/>
            <a:tailEnd/>
          </a:ln>
        </p:spPr>
        <p:txBody>
          <a:bodyPr wrap="none">
            <a:prstTxWarp prst="textNoShape">
              <a:avLst/>
            </a:prstTxWarp>
            <a:spAutoFit/>
          </a:bodyPr>
          <a:lstStyle/>
          <a:p>
            <a:r>
              <a:rPr lang="en-US" sz="2800" b="1"/>
              <a:t>while (  ) {   }</a:t>
            </a:r>
          </a:p>
        </p:txBody>
      </p:sp>
      <p:sp>
        <p:nvSpPr>
          <p:cNvPr id="30728" name="Text Box 8"/>
          <p:cNvSpPr txBox="1">
            <a:spLocks noChangeArrowheads="1"/>
          </p:cNvSpPr>
          <p:nvPr/>
        </p:nvSpPr>
        <p:spPr bwMode="auto">
          <a:xfrm>
            <a:off x="4572000" y="4038600"/>
            <a:ext cx="2895600" cy="519113"/>
          </a:xfrm>
          <a:prstGeom prst="rect">
            <a:avLst/>
          </a:prstGeom>
          <a:noFill/>
          <a:ln w="9525">
            <a:noFill/>
            <a:miter lim="800000"/>
            <a:headEnd/>
            <a:tailEnd/>
          </a:ln>
        </p:spPr>
        <p:txBody>
          <a:bodyPr>
            <a:prstTxWarp prst="textNoShape">
              <a:avLst/>
            </a:prstTxWarp>
            <a:spAutoFit/>
          </a:bodyPr>
          <a:lstStyle/>
          <a:p>
            <a:r>
              <a:rPr lang="en-US" sz="2800" b="1"/>
              <a:t>for  (  ,  ,  ) {   }</a:t>
            </a:r>
          </a:p>
        </p:txBody>
      </p:sp>
      <p:sp>
        <p:nvSpPr>
          <p:cNvPr id="30730" name="Line 10"/>
          <p:cNvSpPr>
            <a:spLocks noChangeShapeType="1"/>
          </p:cNvSpPr>
          <p:nvPr/>
        </p:nvSpPr>
        <p:spPr bwMode="auto">
          <a:xfrm>
            <a:off x="0" y="3429000"/>
            <a:ext cx="845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512891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0"/>
            <a:ext cx="7772400" cy="1143000"/>
          </a:xfrm>
        </p:spPr>
        <p:txBody>
          <a:bodyPr/>
          <a:lstStyle/>
          <a:p>
            <a:pPr algn="l"/>
            <a:r>
              <a:rPr lang="en-US"/>
              <a:t>Control structures:  Sum 1..50 </a:t>
            </a:r>
          </a:p>
        </p:txBody>
      </p:sp>
      <p:sp>
        <p:nvSpPr>
          <p:cNvPr id="32773" name="Text Box 5"/>
          <p:cNvSpPr txBox="1">
            <a:spLocks noChangeArrowheads="1"/>
          </p:cNvSpPr>
          <p:nvPr/>
        </p:nvSpPr>
        <p:spPr bwMode="auto">
          <a:xfrm>
            <a:off x="4343400" y="1627188"/>
            <a:ext cx="2792413" cy="519112"/>
          </a:xfrm>
          <a:prstGeom prst="rect">
            <a:avLst/>
          </a:prstGeom>
          <a:noFill/>
          <a:ln w="9525">
            <a:noFill/>
            <a:miter lim="800000"/>
            <a:headEnd/>
            <a:tailEnd/>
          </a:ln>
        </p:spPr>
        <p:txBody>
          <a:bodyPr wrap="none">
            <a:prstTxWarp prst="textNoShape">
              <a:avLst/>
            </a:prstTxWarp>
            <a:spAutoFit/>
          </a:bodyPr>
          <a:lstStyle/>
          <a:p>
            <a:r>
              <a:rPr lang="en-US" sz="2800" b="1"/>
              <a:t>foreach (  ) {   };</a:t>
            </a:r>
          </a:p>
        </p:txBody>
      </p:sp>
      <p:sp>
        <p:nvSpPr>
          <p:cNvPr id="32774" name="Text Box 6"/>
          <p:cNvSpPr txBox="1">
            <a:spLocks noChangeArrowheads="1"/>
          </p:cNvSpPr>
          <p:nvPr/>
        </p:nvSpPr>
        <p:spPr bwMode="auto">
          <a:xfrm>
            <a:off x="4724400" y="3733800"/>
            <a:ext cx="4572000" cy="2654300"/>
          </a:xfrm>
          <a:prstGeom prst="rect">
            <a:avLst/>
          </a:prstGeom>
          <a:noFill/>
          <a:ln w="9525">
            <a:noFill/>
            <a:miter lim="800000"/>
            <a:headEnd/>
            <a:tailEnd/>
          </a:ln>
        </p:spPr>
        <p:txBody>
          <a:bodyPr>
            <a:prstTxWarp prst="textNoShape">
              <a:avLst/>
            </a:prstTxWarp>
            <a:spAutoFit/>
          </a:bodyPr>
          <a:lstStyle/>
          <a:p>
            <a:r>
              <a:rPr lang="en-US" sz="2800" b="1"/>
              <a:t>Infinite loop with last: </a:t>
            </a:r>
          </a:p>
          <a:p>
            <a:endParaRPr lang="en-US" sz="2800" b="1"/>
          </a:p>
          <a:p>
            <a:r>
              <a:rPr lang="en-US" sz="2800" b="1"/>
              <a:t>while  () {   </a:t>
            </a:r>
          </a:p>
          <a:p>
            <a:endParaRPr lang="en-US" sz="2800" b="1"/>
          </a:p>
          <a:p>
            <a:r>
              <a:rPr lang="en-US" sz="2800" b="1"/>
              <a:t>if(   )  {last}; </a:t>
            </a:r>
          </a:p>
          <a:p>
            <a:r>
              <a:rPr lang="en-US" sz="2800" b="1"/>
              <a:t>};</a:t>
            </a:r>
          </a:p>
        </p:txBody>
      </p:sp>
      <p:pic>
        <p:nvPicPr>
          <p:cNvPr id="32775" name="Picture 7"/>
          <p:cNvPicPr>
            <a:picLocks noChangeAspect="1" noChangeArrowheads="1"/>
          </p:cNvPicPr>
          <p:nvPr/>
        </p:nvPicPr>
        <p:blipFill>
          <a:blip r:embed="rId3"/>
          <a:srcRect/>
          <a:stretch>
            <a:fillRect/>
          </a:stretch>
        </p:blipFill>
        <p:spPr bwMode="auto">
          <a:xfrm>
            <a:off x="228600" y="852488"/>
            <a:ext cx="3352800" cy="2576512"/>
          </a:xfrm>
          <a:prstGeom prst="rect">
            <a:avLst/>
          </a:prstGeom>
          <a:noFill/>
          <a:ln w="9525">
            <a:noFill/>
            <a:miter lim="800000"/>
            <a:headEnd/>
            <a:tailEnd/>
          </a:ln>
          <a:effectLst/>
        </p:spPr>
      </p:pic>
      <p:pic>
        <p:nvPicPr>
          <p:cNvPr id="32776" name="Picture 8"/>
          <p:cNvPicPr>
            <a:picLocks noChangeAspect="1" noChangeArrowheads="1"/>
          </p:cNvPicPr>
          <p:nvPr/>
        </p:nvPicPr>
        <p:blipFill>
          <a:blip r:embed="rId4"/>
          <a:srcRect/>
          <a:stretch>
            <a:fillRect/>
          </a:stretch>
        </p:blipFill>
        <p:spPr bwMode="auto">
          <a:xfrm>
            <a:off x="228600" y="3657600"/>
            <a:ext cx="4343400" cy="2917825"/>
          </a:xfrm>
          <a:prstGeom prst="rect">
            <a:avLst/>
          </a:prstGeom>
          <a:noFill/>
          <a:ln w="9525">
            <a:noFill/>
            <a:miter lim="800000"/>
            <a:headEnd/>
            <a:tailEnd/>
          </a:ln>
          <a:effectLst/>
        </p:spPr>
      </p:pic>
      <p:sp>
        <p:nvSpPr>
          <p:cNvPr id="32777" name="Line 9"/>
          <p:cNvSpPr>
            <a:spLocks noChangeShapeType="1"/>
          </p:cNvSpPr>
          <p:nvPr/>
        </p:nvSpPr>
        <p:spPr bwMode="auto">
          <a:xfrm>
            <a:off x="0" y="3429000"/>
            <a:ext cx="8610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239551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7772400" cy="1143000"/>
          </a:xfrm>
        </p:spPr>
        <p:txBody>
          <a:bodyPr/>
          <a:lstStyle/>
          <a:p>
            <a:pPr algn="l"/>
            <a:r>
              <a:rPr lang="en-US"/>
              <a:t>Control structures:  Sum 1..50 </a:t>
            </a:r>
          </a:p>
        </p:txBody>
      </p:sp>
      <p:sp>
        <p:nvSpPr>
          <p:cNvPr id="33795" name="Text Box 3"/>
          <p:cNvSpPr txBox="1">
            <a:spLocks noChangeArrowheads="1"/>
          </p:cNvSpPr>
          <p:nvPr/>
        </p:nvSpPr>
        <p:spPr bwMode="auto">
          <a:xfrm>
            <a:off x="5029200" y="1600200"/>
            <a:ext cx="3997325" cy="519113"/>
          </a:xfrm>
          <a:prstGeom prst="rect">
            <a:avLst/>
          </a:prstGeom>
          <a:noFill/>
          <a:ln w="9525">
            <a:noFill/>
            <a:miter lim="800000"/>
            <a:headEnd/>
            <a:tailEnd/>
          </a:ln>
        </p:spPr>
        <p:txBody>
          <a:bodyPr wrap="none">
            <a:prstTxWarp prst="textNoShape">
              <a:avLst/>
            </a:prstTxWarp>
            <a:spAutoFit/>
          </a:bodyPr>
          <a:lstStyle/>
          <a:p>
            <a:r>
              <a:rPr lang="en-US" sz="2800" b="1"/>
              <a:t>while (defined (  )) {   };</a:t>
            </a:r>
          </a:p>
        </p:txBody>
      </p:sp>
      <p:sp>
        <p:nvSpPr>
          <p:cNvPr id="33796" name="Text Box 4"/>
          <p:cNvSpPr txBox="1">
            <a:spLocks noChangeArrowheads="1"/>
          </p:cNvSpPr>
          <p:nvPr/>
        </p:nvSpPr>
        <p:spPr bwMode="auto">
          <a:xfrm>
            <a:off x="4724400" y="3733800"/>
            <a:ext cx="4419600" cy="2654300"/>
          </a:xfrm>
          <a:prstGeom prst="rect">
            <a:avLst/>
          </a:prstGeom>
          <a:noFill/>
          <a:ln w="9525">
            <a:noFill/>
            <a:miter lim="800000"/>
            <a:headEnd/>
            <a:tailEnd/>
          </a:ln>
        </p:spPr>
        <p:txBody>
          <a:bodyPr>
            <a:prstTxWarp prst="textNoShape">
              <a:avLst/>
            </a:prstTxWarp>
            <a:spAutoFit/>
          </a:bodyPr>
          <a:lstStyle/>
          <a:p>
            <a:r>
              <a:rPr lang="en-US" sz="2800" b="1"/>
              <a:t>for  (  ,  ,  ) {   }</a:t>
            </a:r>
          </a:p>
          <a:p>
            <a:endParaRPr lang="en-US" sz="2800" b="1"/>
          </a:p>
          <a:p>
            <a:r>
              <a:rPr lang="en-US" sz="2800" b="1"/>
              <a:t>Counting elements of an  array</a:t>
            </a:r>
          </a:p>
          <a:p>
            <a:endParaRPr lang="en-US" sz="2800" b="1"/>
          </a:p>
          <a:p>
            <a:r>
              <a:rPr lang="en-US" sz="2800" b="1"/>
              <a:t>Could have started at 0</a:t>
            </a:r>
          </a:p>
        </p:txBody>
      </p:sp>
      <p:pic>
        <p:nvPicPr>
          <p:cNvPr id="33800" name="Picture 8"/>
          <p:cNvPicPr>
            <a:picLocks noChangeAspect="1" noChangeArrowheads="1"/>
          </p:cNvPicPr>
          <p:nvPr/>
        </p:nvPicPr>
        <p:blipFill>
          <a:blip r:embed="rId3"/>
          <a:srcRect/>
          <a:stretch>
            <a:fillRect/>
          </a:stretch>
        </p:blipFill>
        <p:spPr bwMode="auto">
          <a:xfrm>
            <a:off x="190500" y="838200"/>
            <a:ext cx="4381500" cy="2730500"/>
          </a:xfrm>
          <a:prstGeom prst="rect">
            <a:avLst/>
          </a:prstGeom>
          <a:noFill/>
          <a:ln w="9525">
            <a:noFill/>
            <a:miter lim="800000"/>
            <a:headEnd/>
            <a:tailEnd/>
          </a:ln>
          <a:effectLst/>
        </p:spPr>
      </p:pic>
      <p:pic>
        <p:nvPicPr>
          <p:cNvPr id="33801" name="Picture 9"/>
          <p:cNvPicPr>
            <a:picLocks noChangeAspect="1" noChangeArrowheads="1"/>
          </p:cNvPicPr>
          <p:nvPr/>
        </p:nvPicPr>
        <p:blipFill>
          <a:blip r:embed="rId4"/>
          <a:srcRect/>
          <a:stretch>
            <a:fillRect/>
          </a:stretch>
        </p:blipFill>
        <p:spPr bwMode="auto">
          <a:xfrm>
            <a:off x="0" y="4038600"/>
            <a:ext cx="4660900" cy="2451100"/>
          </a:xfrm>
          <a:prstGeom prst="rect">
            <a:avLst/>
          </a:prstGeom>
          <a:noFill/>
          <a:ln w="9525">
            <a:noFill/>
            <a:miter lim="800000"/>
            <a:headEnd/>
            <a:tailEnd/>
          </a:ln>
          <a:effectLst/>
        </p:spPr>
      </p:pic>
      <p:sp>
        <p:nvSpPr>
          <p:cNvPr id="33799" name="Line 7"/>
          <p:cNvSpPr>
            <a:spLocks noChangeShapeType="1"/>
          </p:cNvSpPr>
          <p:nvPr/>
        </p:nvSpPr>
        <p:spPr bwMode="auto">
          <a:xfrm>
            <a:off x="0" y="3429000"/>
            <a:ext cx="8610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209421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231841" cy="461665"/>
          </a:xfrm>
          <a:prstGeom prst="rect">
            <a:avLst/>
          </a:prstGeom>
          <a:noFill/>
        </p:spPr>
        <p:txBody>
          <a:bodyPr wrap="none" rtlCol="0">
            <a:spAutoFit/>
          </a:bodyPr>
          <a:lstStyle/>
          <a:p>
            <a:r>
              <a:rPr lang="en-US" dirty="0"/>
              <a:t>Number of identical residues for significant and insignificant hits  </a:t>
            </a:r>
          </a:p>
        </p:txBody>
      </p:sp>
      <p:pic>
        <p:nvPicPr>
          <p:cNvPr id="3" name="Picture 2"/>
          <p:cNvPicPr>
            <a:picLocks noChangeAspect="1"/>
          </p:cNvPicPr>
          <p:nvPr/>
        </p:nvPicPr>
        <p:blipFill>
          <a:blip r:embed="rId2"/>
          <a:stretch>
            <a:fillRect/>
          </a:stretch>
        </p:blipFill>
        <p:spPr>
          <a:xfrm>
            <a:off x="152400" y="2603500"/>
            <a:ext cx="8594736" cy="3873500"/>
          </a:xfrm>
          <a:prstGeom prst="rect">
            <a:avLst/>
          </a:prstGeom>
        </p:spPr>
      </p:pic>
      <p:pic>
        <p:nvPicPr>
          <p:cNvPr id="4" name="Picture 3"/>
          <p:cNvPicPr>
            <a:picLocks noChangeAspect="1"/>
          </p:cNvPicPr>
          <p:nvPr/>
        </p:nvPicPr>
        <p:blipFill>
          <a:blip r:embed="rId3"/>
          <a:stretch>
            <a:fillRect/>
          </a:stretch>
        </p:blipFill>
        <p:spPr>
          <a:xfrm>
            <a:off x="6705600" y="990600"/>
            <a:ext cx="2133600" cy="2167467"/>
          </a:xfrm>
          <a:prstGeom prst="rect">
            <a:avLst/>
          </a:prstGeom>
        </p:spPr>
      </p:pic>
    </p:spTree>
    <p:extLst>
      <p:ext uri="{BB962C8B-B14F-4D97-AF65-F5344CB8AC3E}">
        <p14:creationId xmlns:p14="http://schemas.microsoft.com/office/powerpoint/2010/main" val="3426009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0"/>
            <a:ext cx="8382000" cy="7340471"/>
          </a:xfrm>
          <a:prstGeom prst="rect">
            <a:avLst/>
          </a:prstGeom>
          <a:noFill/>
        </p:spPr>
        <p:txBody>
          <a:bodyPr wrap="square" rtlCol="0">
            <a:spAutoFit/>
          </a:bodyPr>
          <a:lstStyle/>
          <a:p>
            <a:endParaRPr lang="en-US" sz="1600" dirty="0"/>
          </a:p>
          <a:p>
            <a:r>
              <a:rPr lang="en-US" sz="2300" dirty="0"/>
              <a:t>Hashes are  tables that relate keys and values.  </a:t>
            </a:r>
          </a:p>
          <a:p>
            <a:r>
              <a:rPr lang="en-US" sz="2300" dirty="0"/>
              <a:t>   (in the array the number of the field could be considered the key:  </a:t>
            </a:r>
            <a:br>
              <a:rPr lang="en-US" sz="2300" dirty="0"/>
            </a:br>
            <a:r>
              <a:rPr lang="en-US" sz="2300" dirty="0"/>
              <a:t>    @a=(1..51) =&gt;  $a[0]=1, $a[50]=51  )  </a:t>
            </a:r>
          </a:p>
          <a:p>
            <a:endParaRPr lang="en-US" sz="2100" dirty="0"/>
          </a:p>
          <a:p>
            <a:r>
              <a:rPr lang="en-US" sz="2100" dirty="0"/>
              <a:t>In a %ash the entry for the key is the address where the value is stored.</a:t>
            </a:r>
          </a:p>
          <a:p>
            <a:r>
              <a:rPr lang="en-US" sz="2100" dirty="0"/>
              <a:t>E.g., you could have a hash where the students age is stored as value and the student ID is the key.  </a:t>
            </a:r>
          </a:p>
          <a:p>
            <a:r>
              <a:rPr lang="en-US" sz="2100" dirty="0"/>
              <a:t>But you also could use the students name as key and the ID or age or …. as value.  This works very economically, especially if the table </a:t>
            </a:r>
            <a:r>
              <a:rPr lang="en-US" sz="2100" b="1" dirty="0"/>
              <a:t>is sparse</a:t>
            </a:r>
            <a:r>
              <a:rPr lang="en-US" sz="2100" dirty="0"/>
              <a:t>.   </a:t>
            </a:r>
            <a:br>
              <a:rPr lang="en-US" sz="2300" dirty="0"/>
            </a:br>
            <a:r>
              <a:rPr lang="en-US" sz="1800" dirty="0">
                <a:latin typeface="Courier"/>
                <a:cs typeface="Courier"/>
              </a:rPr>
              <a:t>my (%</a:t>
            </a:r>
            <a:r>
              <a:rPr lang="en-US" sz="1800" dirty="0" err="1">
                <a:latin typeface="Courier"/>
                <a:cs typeface="Courier"/>
              </a:rPr>
              <a:t>studentID</a:t>
            </a:r>
            <a:r>
              <a:rPr lang="en-US" sz="1800" dirty="0">
                <a:latin typeface="Courier"/>
                <a:cs typeface="Courier"/>
              </a:rPr>
              <a:t>, %</a:t>
            </a:r>
            <a:r>
              <a:rPr lang="en-US" sz="1800" dirty="0" err="1">
                <a:latin typeface="Courier"/>
                <a:cs typeface="Courier"/>
              </a:rPr>
              <a:t>student_first_name</a:t>
            </a:r>
            <a:r>
              <a:rPr lang="en-US" sz="1800" dirty="0">
                <a:latin typeface="Courier"/>
                <a:cs typeface="Courier"/>
              </a:rPr>
              <a:t>, %</a:t>
            </a:r>
            <a:r>
              <a:rPr lang="en-US" sz="1800" dirty="0" err="1">
                <a:latin typeface="Courier"/>
                <a:cs typeface="Courier"/>
              </a:rPr>
              <a:t>studentGPA);$studentID{gogarten</a:t>
            </a:r>
            <a:r>
              <a:rPr lang="en-US" sz="1800" dirty="0">
                <a:latin typeface="Courier"/>
                <a:cs typeface="Courier"/>
              </a:rPr>
              <a:t>}=9999; </a:t>
            </a:r>
          </a:p>
          <a:p>
            <a:r>
              <a:rPr lang="en-US" sz="1800" dirty="0">
                <a:latin typeface="Courier"/>
                <a:cs typeface="Courier"/>
              </a:rPr>
              <a:t>$</a:t>
            </a:r>
            <a:r>
              <a:rPr lang="en-US" sz="1800" dirty="0" err="1">
                <a:latin typeface="Courier"/>
                <a:cs typeface="Courier"/>
              </a:rPr>
              <a:t>student_first_name{gogarten</a:t>
            </a:r>
            <a:r>
              <a:rPr lang="en-US" sz="1800" dirty="0">
                <a:latin typeface="Courier"/>
                <a:cs typeface="Courier"/>
              </a:rPr>
              <a:t>}=‘Johann Peter’;</a:t>
            </a:r>
          </a:p>
          <a:p>
            <a:r>
              <a:rPr lang="en-US" sz="1800" dirty="0">
                <a:latin typeface="Courier"/>
                <a:cs typeface="Courier"/>
              </a:rPr>
              <a:t>$</a:t>
            </a:r>
            <a:r>
              <a:rPr lang="en-US" sz="1800" dirty="0" err="1">
                <a:latin typeface="Courier"/>
                <a:cs typeface="Courier"/>
              </a:rPr>
              <a:t>studentGPA</a:t>
            </a:r>
            <a:r>
              <a:rPr lang="en-US" sz="1800" dirty="0">
                <a:latin typeface="Courier"/>
                <a:cs typeface="Courier"/>
              </a:rPr>
              <a:t>{</a:t>
            </a:r>
            <a:r>
              <a:rPr lang="en-US" sz="1800" dirty="0" err="1">
                <a:latin typeface="Courier"/>
                <a:cs typeface="Courier"/>
              </a:rPr>
              <a:t>gogarten</a:t>
            </a:r>
            <a:r>
              <a:rPr lang="en-US" sz="1800" dirty="0">
                <a:latin typeface="Courier"/>
                <a:cs typeface="Courier"/>
              </a:rPr>
              <a:t>}=“</a:t>
            </a:r>
            <a:r>
              <a:rPr lang="en-US" sz="1800" dirty="0" err="1">
                <a:latin typeface="Courier"/>
                <a:cs typeface="Courier"/>
              </a:rPr>
              <a:t>nd</a:t>
            </a:r>
            <a:r>
              <a:rPr lang="en-US" sz="1800" dirty="0">
                <a:latin typeface="Courier"/>
                <a:cs typeface="Courier"/>
              </a:rPr>
              <a:t>”;</a:t>
            </a:r>
          </a:p>
          <a:p>
            <a:r>
              <a:rPr lang="en-US" sz="1800" dirty="0"/>
              <a:t>In many instances you need to make sure that the key you want to use has not yet been assigned.   </a:t>
            </a:r>
            <a:r>
              <a:rPr lang="en-US" sz="1800" dirty="0">
                <a:latin typeface="Courier"/>
                <a:cs typeface="Courier"/>
              </a:rPr>
              <a:t>If (exists ($</a:t>
            </a:r>
            <a:r>
              <a:rPr lang="en-US" sz="1800" dirty="0" err="1">
                <a:latin typeface="Courier"/>
                <a:cs typeface="Courier"/>
              </a:rPr>
              <a:t>studentID{gogarten</a:t>
            </a:r>
            <a:r>
              <a:rPr lang="en-US" sz="1800" dirty="0">
                <a:latin typeface="Courier"/>
                <a:cs typeface="Courier"/>
              </a:rPr>
              <a:t>}) {}; </a:t>
            </a:r>
          </a:p>
          <a:p>
            <a:pPr lvl="0"/>
            <a:endParaRPr lang="en-US" dirty="0">
              <a:solidFill>
                <a:srgbClr val="000000"/>
              </a:solidFill>
            </a:endParaRPr>
          </a:p>
          <a:p>
            <a:pPr lvl="0"/>
            <a:r>
              <a:rPr lang="en-US" dirty="0">
                <a:solidFill>
                  <a:srgbClr val="000000"/>
                </a:solidFill>
              </a:rPr>
              <a:t>Go through class04_2018.pl </a:t>
            </a:r>
          </a:p>
          <a:p>
            <a:pPr lvl="0"/>
            <a:r>
              <a:rPr lang="en-US" sz="1600" dirty="0">
                <a:solidFill>
                  <a:srgbClr val="000000"/>
                </a:solidFill>
                <a:hlinkClick r:id="rId2"/>
              </a:rPr>
              <a:t>http://gogarten.uconn.edu/mcb5472_2018/class04_2018.pl</a:t>
            </a:r>
            <a:r>
              <a:rPr lang="en-US" sz="1600" dirty="0">
                <a:solidFill>
                  <a:srgbClr val="000000"/>
                </a:solidFill>
              </a:rPr>
              <a:t> </a:t>
            </a:r>
          </a:p>
          <a:p>
            <a:pPr lvl="0"/>
            <a:r>
              <a:rPr lang="en-US" sz="1600" dirty="0">
                <a:solidFill>
                  <a:srgbClr val="000000"/>
                </a:solidFill>
                <a:hlinkClick r:id="rId3"/>
              </a:rPr>
              <a:t>http://gogarten.uconn.edu/mcb5472_2018/gi_list.txt</a:t>
            </a:r>
            <a:r>
              <a:rPr lang="en-US" sz="1600" dirty="0">
                <a:solidFill>
                  <a:srgbClr val="000000"/>
                </a:solidFill>
              </a:rPr>
              <a:t>  </a:t>
            </a:r>
          </a:p>
          <a:p>
            <a:endParaRPr lang="en-US" dirty="0"/>
          </a:p>
          <a:p>
            <a:endParaRPr lang="en-US" dirty="0"/>
          </a:p>
          <a:p>
            <a:endParaRPr lang="en-US" dirty="0"/>
          </a:p>
        </p:txBody>
      </p:sp>
    </p:spTree>
    <p:extLst>
      <p:ext uri="{BB962C8B-B14F-4D97-AF65-F5344CB8AC3E}">
        <p14:creationId xmlns:p14="http://schemas.microsoft.com/office/powerpoint/2010/main" val="37405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839" y="0"/>
            <a:ext cx="7772400" cy="1143000"/>
          </a:xfrm>
        </p:spPr>
        <p:txBody>
          <a:bodyPr/>
          <a:lstStyle/>
          <a:p>
            <a:r>
              <a:rPr lang="en-US" dirty="0"/>
              <a:t>For Next Monday</a:t>
            </a:r>
          </a:p>
        </p:txBody>
      </p:sp>
      <p:sp>
        <p:nvSpPr>
          <p:cNvPr id="3" name="Content Placeholder 2"/>
          <p:cNvSpPr>
            <a:spLocks noGrp="1"/>
          </p:cNvSpPr>
          <p:nvPr>
            <p:ph idx="1"/>
          </p:nvPr>
        </p:nvSpPr>
        <p:spPr>
          <a:xfrm>
            <a:off x="733301" y="915390"/>
            <a:ext cx="7772400" cy="4114800"/>
          </a:xfrm>
        </p:spPr>
        <p:txBody>
          <a:bodyPr/>
          <a:lstStyle/>
          <a:p>
            <a:pPr marL="0" lvl="0" indent="0">
              <a:spcBef>
                <a:spcPct val="0"/>
              </a:spcBef>
              <a:buNone/>
            </a:pPr>
            <a:r>
              <a:rPr lang="en-US" sz="2400" kern="1200" dirty="0">
                <a:solidFill>
                  <a:srgbClr val="000000"/>
                </a:solidFill>
                <a:latin typeface="Arial" charset="0"/>
                <a:ea typeface="ＭＳ Ｐゴシック" charset="-128"/>
                <a:cs typeface="ＭＳ Ｐゴシック" charset="-128"/>
              </a:rPr>
              <a:t>Write a script that reads in a sequence and prints out the reverse complement. </a:t>
            </a:r>
          </a:p>
          <a:p>
            <a:pPr marL="0" lvl="0" indent="0">
              <a:spcBef>
                <a:spcPct val="0"/>
              </a:spcBef>
              <a:buNone/>
            </a:pPr>
            <a:r>
              <a:rPr lang="en-US" sz="2400" kern="1200" dirty="0">
                <a:solidFill>
                  <a:srgbClr val="000000"/>
                </a:solidFill>
                <a:latin typeface="Arial" charset="0"/>
                <a:ea typeface="ＭＳ Ｐゴシック" charset="-128"/>
                <a:cs typeface="ＭＳ Ｐゴシック" charset="-128"/>
              </a:rPr>
              <a:t>Modify your script to that it can handle a sequence that goes over several lines.</a:t>
            </a:r>
            <a:br>
              <a:rPr lang="en-US" sz="2400" kern="1200" dirty="0">
                <a:solidFill>
                  <a:srgbClr val="000000"/>
                </a:solidFill>
                <a:latin typeface="Arial" charset="0"/>
                <a:ea typeface="ＭＳ Ｐゴシック" charset="-128"/>
                <a:cs typeface="ＭＳ Ｐゴシック" charset="-128"/>
              </a:rPr>
            </a:br>
            <a:endParaRPr lang="en-US" sz="2400" kern="1200" dirty="0">
              <a:solidFill>
                <a:srgbClr val="000000"/>
              </a:solidFill>
              <a:latin typeface="Arial" charset="0"/>
              <a:ea typeface="ＭＳ Ｐゴシック" charset="-128"/>
              <a:cs typeface="ＭＳ Ｐゴシック" charset="-128"/>
            </a:endParaRPr>
          </a:p>
          <a:p>
            <a:pPr marL="0" lvl="0" indent="0">
              <a:spcBef>
                <a:spcPct val="0"/>
              </a:spcBef>
            </a:pPr>
            <a:r>
              <a:rPr lang="en-US" sz="2400" kern="1200" dirty="0">
                <a:solidFill>
                  <a:srgbClr val="000000"/>
                </a:solidFill>
                <a:latin typeface="Arial" charset="0"/>
                <a:ea typeface="ＭＳ Ｐゴシック" charset="-128"/>
                <a:cs typeface="ＭＳ Ｐゴシック" charset="-128"/>
              </a:rPr>
              <a:t>Background: </a:t>
            </a:r>
            <a:r>
              <a:rPr lang="en-US" sz="2400" kern="1200" dirty="0">
                <a:solidFill>
                  <a:srgbClr val="000000"/>
                </a:solidFill>
                <a:latin typeface="Courier" charset="0"/>
                <a:ea typeface="ＭＳ Ｐゴシック" charset="-128"/>
                <a:cs typeface="ＭＳ Ｐゴシック" charset="-128"/>
              </a:rPr>
              <a:t>$comp =~ </a:t>
            </a:r>
            <a:r>
              <a:rPr lang="en-US" sz="2400" kern="1200" dirty="0" err="1">
                <a:solidFill>
                  <a:srgbClr val="000000"/>
                </a:solidFill>
                <a:latin typeface="Courier" charset="0"/>
                <a:ea typeface="ＭＳ Ｐゴシック" charset="-128"/>
                <a:cs typeface="ＭＳ Ｐゴシック" charset="-128"/>
              </a:rPr>
              <a:t>tr</a:t>
            </a:r>
            <a:r>
              <a:rPr lang="en-US" sz="2400" kern="1200" dirty="0">
                <a:solidFill>
                  <a:srgbClr val="000000"/>
                </a:solidFill>
                <a:latin typeface="Courier" charset="0"/>
                <a:ea typeface="ＭＳ Ｐゴシック" charset="-128"/>
                <a:cs typeface="ＭＳ Ｐゴシック" charset="-128"/>
              </a:rPr>
              <a:t>/ATGC/TACG/; </a:t>
            </a:r>
            <a:br>
              <a:rPr lang="en-US" sz="2400" kern="1200" dirty="0">
                <a:solidFill>
                  <a:srgbClr val="000000"/>
                </a:solidFill>
                <a:latin typeface="Courier" charset="0"/>
                <a:ea typeface="ＭＳ Ｐゴシック" charset="-128"/>
                <a:cs typeface="ＭＳ Ｐゴシック" charset="-128"/>
              </a:rPr>
            </a:br>
            <a:r>
              <a:rPr lang="en-US" sz="2400" kern="1200" dirty="0">
                <a:solidFill>
                  <a:srgbClr val="000000"/>
                </a:solidFill>
                <a:latin typeface="Arial" charset="0"/>
                <a:ea typeface="ＭＳ Ｐゴシック" charset="-128"/>
                <a:cs typeface="ＭＳ Ｐゴシック" charset="-128"/>
              </a:rPr>
              <a:t>#translates every A in $comp into a T; every T into an A; every G into a C and every C into a G</a:t>
            </a:r>
            <a:br>
              <a:rPr lang="en-US" sz="2400" kern="1200" dirty="0">
                <a:solidFill>
                  <a:srgbClr val="000000"/>
                </a:solidFill>
                <a:latin typeface="Arial" charset="0"/>
                <a:ea typeface="ＭＳ Ｐゴシック" charset="-128"/>
                <a:cs typeface="ＭＳ Ｐゴシック" charset="-128"/>
              </a:rPr>
            </a:br>
            <a:endParaRPr lang="en-US" sz="2400" kern="1200" dirty="0">
              <a:solidFill>
                <a:srgbClr val="000000"/>
              </a:solidFill>
              <a:latin typeface="Arial" charset="0"/>
              <a:ea typeface="ＭＳ Ｐゴシック" charset="-128"/>
              <a:cs typeface="ＭＳ Ｐゴシック" charset="-128"/>
            </a:endParaRPr>
          </a:p>
          <a:p>
            <a:pPr marL="0" indent="0">
              <a:spcBef>
                <a:spcPct val="0"/>
              </a:spcBef>
            </a:pPr>
            <a:r>
              <a:rPr lang="en-US" sz="2400" kern="1200" dirty="0">
                <a:solidFill>
                  <a:srgbClr val="000000"/>
                </a:solidFill>
                <a:latin typeface="Arial" charset="0"/>
                <a:ea typeface="ＭＳ Ｐゴシック" charset="-128"/>
              </a:rPr>
              <a:t>Read P10 From strings to arrays and back</a:t>
            </a:r>
          </a:p>
          <a:p>
            <a:pPr marL="0" lvl="0" indent="0">
              <a:spcBef>
                <a:spcPct val="0"/>
              </a:spcBef>
            </a:pPr>
            <a:endParaRPr lang="en-US" sz="2400" kern="1200" dirty="0">
              <a:solidFill>
                <a:srgbClr val="000000"/>
              </a:solidFill>
              <a:latin typeface="Arial" charset="0"/>
              <a:ea typeface="ＭＳ Ｐゴシック" charset="-128"/>
              <a:cs typeface="ＭＳ Ｐゴシック" charset="-128"/>
            </a:endParaRPr>
          </a:p>
          <a:p>
            <a:pPr marL="0" lvl="0" indent="0">
              <a:spcBef>
                <a:spcPct val="0"/>
              </a:spcBef>
            </a:pPr>
            <a:r>
              <a:rPr lang="en-US" sz="2400" kern="1200" dirty="0">
                <a:solidFill>
                  <a:srgbClr val="000000"/>
                </a:solidFill>
                <a:latin typeface="Arial" charset="0"/>
                <a:ea typeface="ＭＳ Ｐゴシック" charset="-128"/>
                <a:cs typeface="ＭＳ Ｐゴシック" charset="-128"/>
              </a:rPr>
              <a:t>Read P 14 on hashes, write the program suggested in the chapter (P14.1-P14.3)</a:t>
            </a:r>
            <a:br>
              <a:rPr lang="en-US" sz="2400" kern="1200" dirty="0">
                <a:solidFill>
                  <a:srgbClr val="000000"/>
                </a:solidFill>
                <a:latin typeface="Arial" charset="0"/>
                <a:ea typeface="ＭＳ Ｐゴシック" charset="-128"/>
                <a:cs typeface="ＭＳ Ｐゴシック" charset="-128"/>
              </a:rPr>
            </a:br>
            <a:endParaRPr lang="en-US" sz="2400" kern="1200" dirty="0">
              <a:solidFill>
                <a:srgbClr val="000000"/>
              </a:solidFill>
              <a:latin typeface="Arial" charset="0"/>
              <a:ea typeface="ＭＳ Ｐゴシック" charset="-128"/>
              <a:cs typeface="ＭＳ Ｐゴシック" charset="-128"/>
            </a:endParaRPr>
          </a:p>
          <a:p>
            <a:pPr marL="0" lvl="0" indent="0">
              <a:spcBef>
                <a:spcPct val="0"/>
              </a:spcBef>
            </a:pPr>
            <a:r>
              <a:rPr lang="en-US" sz="2400" kern="1200" dirty="0">
                <a:solidFill>
                  <a:srgbClr val="000000"/>
                </a:solidFill>
                <a:latin typeface="Arial" charset="0"/>
                <a:ea typeface="ＭＳ Ｐゴシック" charset="-128"/>
                <a:cs typeface="ＭＳ Ｐゴシック" charset="-128"/>
              </a:rPr>
              <a:t>Solve the tasks given in class04_2018.pl</a:t>
            </a:r>
          </a:p>
        </p:txBody>
      </p:sp>
    </p:spTree>
    <p:extLst>
      <p:ext uri="{BB962C8B-B14F-4D97-AF65-F5344CB8AC3E}">
        <p14:creationId xmlns:p14="http://schemas.microsoft.com/office/powerpoint/2010/main" val="517955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dirty="0"/>
              <a:t>For Next Monday (cont.)</a:t>
            </a:r>
          </a:p>
        </p:txBody>
      </p:sp>
      <p:sp>
        <p:nvSpPr>
          <p:cNvPr id="4" name="Content Placeholder 3"/>
          <p:cNvSpPr>
            <a:spLocks noGrp="1"/>
          </p:cNvSpPr>
          <p:nvPr>
            <p:ph idx="1"/>
          </p:nvPr>
        </p:nvSpPr>
        <p:spPr>
          <a:xfrm>
            <a:off x="685800" y="914400"/>
            <a:ext cx="8686800" cy="5486400"/>
          </a:xfrm>
        </p:spPr>
        <p:txBody>
          <a:bodyPr/>
          <a:lstStyle/>
          <a:p>
            <a:pPr>
              <a:buNone/>
            </a:pPr>
            <a:r>
              <a:rPr lang="en-US" sz="2400" dirty="0"/>
              <a:t>Do the following statements evaluate to true or false? (Check P5)  </a:t>
            </a:r>
          </a:p>
          <a:p>
            <a:r>
              <a:rPr lang="en-US" sz="1600" dirty="0">
                <a:latin typeface="Courier"/>
                <a:cs typeface="Courier"/>
              </a:rPr>
              <a:t>1</a:t>
            </a:r>
          </a:p>
          <a:p>
            <a:r>
              <a:rPr lang="en-US" sz="1600" dirty="0">
                <a:latin typeface="Courier"/>
                <a:cs typeface="Courier"/>
              </a:rPr>
              <a:t>0 &amp;&amp; 1</a:t>
            </a:r>
          </a:p>
          <a:p>
            <a:r>
              <a:rPr lang="en-US" sz="1600" dirty="0">
                <a:latin typeface="Courier"/>
                <a:cs typeface="Courier"/>
              </a:rPr>
              <a:t>0||1</a:t>
            </a:r>
          </a:p>
          <a:p>
            <a:r>
              <a:rPr lang="en-US" sz="1600" dirty="0">
                <a:latin typeface="Courier"/>
                <a:cs typeface="Courier"/>
              </a:rPr>
              <a:t>45</a:t>
            </a:r>
          </a:p>
          <a:p>
            <a:r>
              <a:rPr lang="en-US" sz="1600" dirty="0">
                <a:latin typeface="Courier"/>
                <a:cs typeface="Courier"/>
              </a:rPr>
              <a:t>45-45</a:t>
            </a:r>
          </a:p>
          <a:p>
            <a:r>
              <a:rPr lang="en-US" sz="1600" dirty="0">
                <a:latin typeface="Courier"/>
                <a:cs typeface="Courier"/>
              </a:rPr>
              <a:t>45/45</a:t>
            </a:r>
          </a:p>
          <a:p>
            <a:r>
              <a:rPr lang="en-US" sz="1600" dirty="0">
                <a:latin typeface="Courier"/>
                <a:cs typeface="Courier"/>
              </a:rPr>
              <a:t>45==45</a:t>
            </a:r>
          </a:p>
          <a:p>
            <a:r>
              <a:rPr lang="en-US" sz="1600" dirty="0">
                <a:latin typeface="Courier"/>
                <a:cs typeface="Courier"/>
              </a:rPr>
              <a:t>45&lt;=50 </a:t>
            </a:r>
          </a:p>
          <a:p>
            <a:r>
              <a:rPr lang="en-US" sz="1600" dirty="0">
                <a:latin typeface="Courier"/>
                <a:cs typeface="Courier"/>
              </a:rPr>
              <a:t>$a=45   </a:t>
            </a:r>
          </a:p>
          <a:p>
            <a:r>
              <a:rPr lang="en-US" sz="1600" dirty="0">
                <a:latin typeface="Courier"/>
                <a:cs typeface="Courier"/>
              </a:rPr>
              <a:t>50 &lt;=&gt; 70</a:t>
            </a:r>
          </a:p>
          <a:p>
            <a:r>
              <a:rPr lang="en-US" sz="1600" dirty="0">
                <a:latin typeface="Courier"/>
                <a:cs typeface="Courier"/>
              </a:rPr>
              <a:t>70 &lt;=&gt; 70</a:t>
            </a:r>
          </a:p>
          <a:p>
            <a:r>
              <a:rPr lang="en-US" sz="1600" dirty="0">
                <a:latin typeface="Courier"/>
                <a:cs typeface="Courier"/>
              </a:rPr>
              <a:t>70 &lt;=&gt; 50</a:t>
            </a:r>
          </a:p>
          <a:p>
            <a:r>
              <a:rPr lang="en-US" sz="1600" dirty="0">
                <a:latin typeface="Courier"/>
                <a:cs typeface="Courier"/>
              </a:rPr>
              <a:t>45!=45 </a:t>
            </a:r>
          </a:p>
          <a:p>
            <a:r>
              <a:rPr lang="en-US" sz="1600" dirty="0">
                <a:latin typeface="Courier"/>
                <a:cs typeface="Courier"/>
              </a:rPr>
              <a:t>45!=50 </a:t>
            </a:r>
          </a:p>
          <a:p>
            <a:pPr marL="0" indent="0">
              <a:buNone/>
            </a:pPr>
            <a:endParaRPr lang="en-US" sz="1600" dirty="0">
              <a:latin typeface="Courier"/>
              <a:cs typeface="Courier"/>
            </a:endParaRPr>
          </a:p>
          <a:p>
            <a:pPr marL="0" indent="0">
              <a:buNone/>
            </a:pPr>
            <a:r>
              <a:rPr lang="en-US" sz="1600" dirty="0">
                <a:latin typeface="Courier"/>
                <a:cs typeface="Courier"/>
              </a:rPr>
              <a:t>from </a:t>
            </a:r>
            <a:r>
              <a:rPr lang="en-US" sz="1600" dirty="0">
                <a:latin typeface="Courier"/>
                <a:cs typeface="Courier"/>
                <a:hlinkClick r:id="rId2"/>
              </a:rPr>
              <a:t>http://korflab.ucdavis.edu/Unix_and_Perl/current.html#part3</a:t>
            </a:r>
            <a:r>
              <a:rPr lang="en-US" sz="1600" dirty="0">
                <a:latin typeface="Courier"/>
                <a:cs typeface="Courier"/>
              </a:rPr>
              <a:t> </a:t>
            </a:r>
          </a:p>
          <a:p>
            <a:pPr marL="0" indent="0">
              <a:buNone/>
            </a:pPr>
            <a:endParaRPr lang="en-US" sz="1600" dirty="0">
              <a:latin typeface="Courier"/>
              <a:cs typeface="Courier"/>
            </a:endParaRPr>
          </a:p>
        </p:txBody>
      </p:sp>
      <p:pic>
        <p:nvPicPr>
          <p:cNvPr id="5" name="Picture 4"/>
          <p:cNvPicPr>
            <a:picLocks noChangeAspect="1"/>
          </p:cNvPicPr>
          <p:nvPr/>
        </p:nvPicPr>
        <p:blipFill>
          <a:blip r:embed="rId3"/>
          <a:stretch>
            <a:fillRect/>
          </a:stretch>
        </p:blipFill>
        <p:spPr>
          <a:xfrm>
            <a:off x="2492334" y="1484416"/>
            <a:ext cx="6515100" cy="2981868"/>
          </a:xfrm>
          <a:prstGeom prst="rect">
            <a:avLst/>
          </a:prstGeom>
        </p:spPr>
      </p:pic>
    </p:spTree>
    <p:extLst>
      <p:ext uri="{BB962C8B-B14F-4D97-AF65-F5344CB8AC3E}">
        <p14:creationId xmlns:p14="http://schemas.microsoft.com/office/powerpoint/2010/main" val="269309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371600" y="457200"/>
            <a:ext cx="6680200" cy="3810000"/>
          </a:xfrm>
          <a:prstGeom prst="rect">
            <a:avLst/>
          </a:prstGeom>
        </p:spPr>
      </p:pic>
      <p:sp>
        <p:nvSpPr>
          <p:cNvPr id="5" name="Rectangle 4"/>
          <p:cNvSpPr/>
          <p:nvPr/>
        </p:nvSpPr>
        <p:spPr>
          <a:xfrm>
            <a:off x="1676400" y="4495800"/>
            <a:ext cx="6934200" cy="415498"/>
          </a:xfrm>
          <a:prstGeom prst="rect">
            <a:avLst/>
          </a:prstGeom>
        </p:spPr>
        <p:txBody>
          <a:bodyPr wrap="square">
            <a:spAutoFit/>
          </a:bodyPr>
          <a:lstStyle/>
          <a:p>
            <a:pPr lvl="0" defTabSz="914400" eaLnBrk="1" hangingPunct="1">
              <a:defRPr/>
            </a:pPr>
            <a:r>
              <a:rPr kumimoji="0" lang="en-US" sz="2100" b="0" i="0" u="none" strike="noStrike" kern="0" cap="none" spc="0" normalizeH="0" baseline="0" noProof="0" dirty="0">
                <a:ln>
                  <a:noFill/>
                </a:ln>
                <a:solidFill>
                  <a:srgbClr val="000000"/>
                </a:solidFill>
                <a:effectLst/>
                <a:uLnTx/>
                <a:uFillTx/>
                <a:latin typeface="Courier"/>
                <a:ea typeface="ＭＳ Ｐゴシック" pitchFamily="-105" charset="-128"/>
                <a:cs typeface="Courier"/>
              </a:rPr>
              <a:t>From </a:t>
            </a:r>
            <a:r>
              <a:rPr lang="en-US" sz="2100" kern="0" dirty="0">
                <a:solidFill>
                  <a:srgbClr val="000000"/>
                </a:solidFill>
                <a:latin typeface="Courier"/>
                <a:ea typeface="ＭＳ Ｐゴシック" pitchFamily="-105" charset="-128"/>
                <a:cs typeface="Courier"/>
              </a:rPr>
              <a:t>P6 in </a:t>
            </a:r>
            <a:r>
              <a:rPr lang="en-US" sz="1100" kern="0" dirty="0">
                <a:solidFill>
                  <a:srgbClr val="000000"/>
                </a:solidFill>
                <a:latin typeface="Courier"/>
                <a:ea typeface="ＭＳ Ｐゴシック" pitchFamily="-105" charset="-128"/>
                <a:cs typeface="Courier"/>
              </a:rPr>
              <a:t>http://</a:t>
            </a:r>
            <a:r>
              <a:rPr lang="en-US" sz="1100" kern="0" dirty="0" err="1">
                <a:solidFill>
                  <a:srgbClr val="000000"/>
                </a:solidFill>
                <a:latin typeface="Courier"/>
                <a:ea typeface="ＭＳ Ｐゴシック" pitchFamily="-105" charset="-128"/>
                <a:cs typeface="Courier"/>
              </a:rPr>
              <a:t>korflab.ucdavis.edu</a:t>
            </a:r>
            <a:r>
              <a:rPr lang="en-US" sz="1100" kern="0" dirty="0">
                <a:solidFill>
                  <a:srgbClr val="000000"/>
                </a:solidFill>
                <a:latin typeface="Courier"/>
                <a:ea typeface="ＭＳ Ｐゴシック" pitchFamily="-105" charset="-128"/>
                <a:cs typeface="Courier"/>
              </a:rPr>
              <a:t>/</a:t>
            </a:r>
            <a:r>
              <a:rPr lang="en-US" sz="1100" kern="0" dirty="0" err="1">
                <a:solidFill>
                  <a:srgbClr val="000000"/>
                </a:solidFill>
                <a:latin typeface="Courier"/>
                <a:ea typeface="ＭＳ Ｐゴシック" pitchFamily="-105" charset="-128"/>
                <a:cs typeface="Courier"/>
              </a:rPr>
              <a:t>Unix_and_Perl</a:t>
            </a:r>
            <a:r>
              <a:rPr lang="en-US" sz="1100" kern="0" dirty="0">
                <a:solidFill>
                  <a:srgbClr val="000000"/>
                </a:solidFill>
                <a:latin typeface="Courier"/>
                <a:ea typeface="ＭＳ Ｐゴシック" pitchFamily="-105" charset="-128"/>
                <a:cs typeface="Courier"/>
              </a:rPr>
              <a:t>/current.html#part3 </a:t>
            </a:r>
            <a:endParaRPr kumimoji="0" lang="en-US" sz="1100" b="0" i="0" u="none" strike="noStrike" kern="1200" cap="none" spc="0" normalizeH="0" baseline="0" noProof="0" dirty="0">
              <a:ln>
                <a:noFill/>
              </a:ln>
              <a:solidFill>
                <a:srgbClr val="000000"/>
              </a:solidFill>
              <a:effectLst/>
              <a:uLnTx/>
              <a:uFillTx/>
              <a:latin typeface="Times New Roman" pitchFamily="-105" charset="0"/>
              <a:ea typeface="+mn-ea"/>
              <a:cs typeface="+mn-cs"/>
            </a:endParaRPr>
          </a:p>
        </p:txBody>
      </p:sp>
    </p:spTree>
    <p:extLst>
      <p:ext uri="{BB962C8B-B14F-4D97-AF65-F5344CB8AC3E}">
        <p14:creationId xmlns:p14="http://schemas.microsoft.com/office/powerpoint/2010/main" val="2766366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ChangeArrowheads="1"/>
          </p:cNvSpPr>
          <p:nvPr/>
        </p:nvSpPr>
        <p:spPr bwMode="auto">
          <a:xfrm>
            <a:off x="419100" y="1066800"/>
            <a:ext cx="8305800" cy="4154983"/>
          </a:xfrm>
          <a:prstGeom prst="rect">
            <a:avLst/>
          </a:prstGeom>
          <a:noFill/>
          <a:ln w="9525">
            <a:noFill/>
            <a:miter lim="800000"/>
            <a:headEnd/>
            <a:tailEnd/>
          </a:ln>
          <a:effectLst/>
        </p:spPr>
        <p:txBody>
          <a:bodyPr>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66FF"/>
                </a:solidFill>
                <a:effectLst/>
                <a:uLnTx/>
                <a:uFillTx/>
                <a:latin typeface="Times New Roman" pitchFamily="-105" charset="0"/>
                <a:ea typeface="+mn-ea"/>
                <a:cs typeface="+mn-cs"/>
              </a:rPr>
              <a:t>Most of the smaller assignments should be solvable within half an hour. Using the notes, the text book and the internet try to solve one problem for not more than one hour. Then ask me or </a:t>
            </a:r>
            <a:r>
              <a:rPr kumimoji="0" lang="en-US" sz="2400" b="0" i="0" u="none" strike="noStrike" kern="1200" cap="none" spc="0" normalizeH="0" baseline="0" noProof="0" dirty="0" err="1">
                <a:ln>
                  <a:noFill/>
                </a:ln>
                <a:solidFill>
                  <a:srgbClr val="0066FF"/>
                </a:solidFill>
                <a:effectLst/>
                <a:uLnTx/>
                <a:uFillTx/>
                <a:latin typeface="Times New Roman" pitchFamily="-105" charset="0"/>
                <a:ea typeface="+mn-ea"/>
                <a:cs typeface="+mn-cs"/>
              </a:rPr>
              <a:t>Dyanna</a:t>
            </a:r>
            <a:r>
              <a:rPr kumimoji="0" lang="en-US" sz="2400" b="0" i="0" u="none" strike="noStrike" kern="1200" cap="none" spc="0" normalizeH="0" baseline="0" noProof="0" dirty="0">
                <a:ln>
                  <a:noFill/>
                </a:ln>
                <a:solidFill>
                  <a:srgbClr val="0066FF"/>
                </a:solidFill>
                <a:effectLst/>
                <a:uLnTx/>
                <a:uFillTx/>
                <a:latin typeface="Times New Roman" pitchFamily="-105" charset="0"/>
                <a:ea typeface="+mn-ea"/>
                <a:cs typeface="+mn-cs"/>
              </a:rPr>
              <a:t> for help.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66FF"/>
              </a:solidFill>
              <a:effectLst/>
              <a:uLnTx/>
              <a:uFillTx/>
              <a:latin typeface="Times New Roman" pitchFamily="-105"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66FF"/>
                </a:solidFill>
                <a:effectLst/>
                <a:uLnTx/>
                <a:uFillTx/>
                <a:latin typeface="Times New Roman" pitchFamily="-105" charset="0"/>
                <a:ea typeface="+mn-ea"/>
                <a:cs typeface="+mn-cs"/>
              </a:rPr>
              <a:t>In total, the assignments for one week might take a few hours, but if it goes beyond 3 hours total, ask for help, or hand in the latest version of your attempt to solve the assignment. Sometimes, a little help can go a long way. The main reason for the assignments is to make you actually write code and to learn form the mistakes you make. </a:t>
            </a:r>
          </a:p>
        </p:txBody>
      </p:sp>
    </p:spTree>
    <p:extLst>
      <p:ext uri="{BB962C8B-B14F-4D97-AF65-F5344CB8AC3E}">
        <p14:creationId xmlns:p14="http://schemas.microsoft.com/office/powerpoint/2010/main" val="392425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66725" y="1382713"/>
            <a:ext cx="8229600" cy="1143000"/>
          </a:xfrm>
        </p:spPr>
        <p:txBody>
          <a:bodyPr/>
          <a:lstStyle/>
          <a:p>
            <a:r>
              <a:rPr lang="en-US" altLang="en-US">
                <a:ea typeface="ＭＳ Ｐゴシック" charset="-128"/>
              </a:rPr>
              <a:t>GCBias</a:t>
            </a:r>
            <a:br>
              <a:rPr lang="en-US" altLang="en-US">
                <a:ea typeface="ＭＳ Ｐゴシック" charset="-128"/>
              </a:rPr>
            </a:br>
            <a:r>
              <a:rPr lang="en-US" altLang="en-US">
                <a:ea typeface="ＭＳ Ｐゴシック" charset="-128"/>
              </a:rPr>
              <a:t>in a window (G-C/(G+C))</a:t>
            </a:r>
            <a:br>
              <a:rPr lang="en-US" altLang="en-US">
                <a:ea typeface="ＭＳ Ｐゴシック" charset="-128"/>
              </a:rPr>
            </a:br>
            <a:endParaRPr lang="en-US" altLang="en-US">
              <a:ea typeface="ＭＳ Ｐゴシック" charset="-128"/>
            </a:endParaRPr>
          </a:p>
        </p:txBody>
      </p:sp>
      <p:pic>
        <p:nvPicPr>
          <p:cNvPr id="2355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38100"/>
            <a:ext cx="31130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altLang="en-US">
              <a:ea typeface="ＭＳ Ｐゴシック" charset="-128"/>
            </a:endParaRPr>
          </a:p>
        </p:txBody>
      </p:sp>
      <p:pic>
        <p:nvPicPr>
          <p:cNvPr id="24578" name="Picture 2" descr="tem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533400"/>
            <a:ext cx="9028113"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3"/>
          <p:cNvSpPr txBox="1">
            <a:spLocks noChangeArrowheads="1"/>
          </p:cNvSpPr>
          <p:nvPr/>
        </p:nvSpPr>
        <p:spPr bwMode="auto">
          <a:xfrm>
            <a:off x="457200" y="6396038"/>
            <a:ext cx="4565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Window=100 , printed every 100</a:t>
            </a: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8100"/>
            <a:ext cx="31130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altLang="en-US">
              <a:ea typeface="ＭＳ Ｐゴシック" charset="-128"/>
            </a:endParaRPr>
          </a:p>
        </p:txBody>
      </p:sp>
      <p:sp>
        <p:nvSpPr>
          <p:cNvPr id="25602" name="TextBox 2"/>
          <p:cNvSpPr txBox="1">
            <a:spLocks noChangeArrowheads="1"/>
          </p:cNvSpPr>
          <p:nvPr/>
        </p:nvSpPr>
        <p:spPr bwMode="auto">
          <a:xfrm>
            <a:off x="457200" y="6396038"/>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Window=1000 , printed every 100</a:t>
            </a:r>
          </a:p>
        </p:txBody>
      </p:sp>
      <p:pic>
        <p:nvPicPr>
          <p:cNvPr id="25603" name="Picture 3" descr="temp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685800"/>
            <a:ext cx="78692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3429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457200" y="6396038"/>
            <a:ext cx="488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en-US" altLang="en-US" sz="1800"/>
              <a:t>Window=10000 , printed every 100</a:t>
            </a:r>
          </a:p>
        </p:txBody>
      </p:sp>
      <p:pic>
        <p:nvPicPr>
          <p:cNvPr id="2662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4290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1" descr="temp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
            <a:ext cx="76104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66725" y="1382713"/>
            <a:ext cx="8229600" cy="1143000"/>
          </a:xfrm>
        </p:spPr>
        <p:txBody>
          <a:bodyPr/>
          <a:lstStyle/>
          <a:p>
            <a:r>
              <a:rPr lang="en-US" altLang="en-US">
                <a:ea typeface="ＭＳ Ｐゴシック" charset="-128"/>
              </a:rPr>
              <a:t>Cumulative GCSkew</a:t>
            </a:r>
            <a:br>
              <a:rPr lang="en-US" altLang="en-US">
                <a:ea typeface="ＭＳ Ｐゴシック" charset="-128"/>
              </a:rPr>
            </a:br>
            <a:r>
              <a:rPr lang="en-US" altLang="en-US">
                <a:ea typeface="ＭＳ Ｐゴシック" charset="-128"/>
              </a:rPr>
              <a:t>SUM(C-G) </a:t>
            </a:r>
            <a:br>
              <a:rPr lang="en-US" altLang="en-US">
                <a:ea typeface="ＭＳ Ｐゴシック" charset="-128"/>
              </a:rPr>
            </a:br>
            <a:r>
              <a:rPr lang="en-US" altLang="en-US">
                <a:ea typeface="ＭＳ Ｐゴシック" charset="-128"/>
              </a:rPr>
              <a:t>measured along the genome from the ORI</a:t>
            </a:r>
            <a:br>
              <a:rPr lang="en-US" altLang="en-US">
                <a:ea typeface="ＭＳ Ｐゴシック" charset="-128"/>
              </a:rPr>
            </a:br>
            <a:endParaRPr lang="en-US" altLang="en-US">
              <a:ea typeface="ＭＳ Ｐゴシック" charset="-128"/>
            </a:endParaRPr>
          </a:p>
        </p:txBody>
      </p:sp>
      <p:pic>
        <p:nvPicPr>
          <p:cNvPr id="2765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38100"/>
            <a:ext cx="31130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0900"/>
            <a:ext cx="91440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3"/>
          <p:cNvSpPr txBox="1">
            <a:spLocks noChangeArrowheads="1"/>
          </p:cNvSpPr>
          <p:nvPr/>
        </p:nvSpPr>
        <p:spPr bwMode="auto">
          <a:xfrm>
            <a:off x="323850" y="274638"/>
            <a:ext cx="435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spcBef>
                <a:spcPct val="0"/>
              </a:spcBef>
              <a:buFontTx/>
              <a:buNone/>
            </a:pPr>
            <a:r>
              <a:rPr lang="en-US" altLang="en-US" sz="1800"/>
              <a:t>Part of script to calculate cumulative GC bias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4103</TotalTime>
  <Words>635</Words>
  <Application>Microsoft Macintosh PowerPoint</Application>
  <PresentationFormat>On-screen Show (4:3)</PresentationFormat>
  <Paragraphs>110</Paragraphs>
  <Slides>34</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ＭＳ Ｐゴシック</vt:lpstr>
      <vt:lpstr>Arial</vt:lpstr>
      <vt:lpstr>Calibri</vt:lpstr>
      <vt:lpstr>Courier</vt:lpstr>
      <vt:lpstr>Times New Roman</vt:lpstr>
      <vt:lpstr>Office Theme</vt:lpstr>
      <vt:lpstr>1_Default Design</vt:lpstr>
      <vt:lpstr>Why is % identity not a good measure for the the quality of a blast hit?  </vt:lpstr>
      <vt:lpstr>PowerPoint Presentation</vt:lpstr>
      <vt:lpstr>PowerPoint Presentation</vt:lpstr>
      <vt:lpstr>GCBias in a window (G-C/(G+C)) </vt:lpstr>
      <vt:lpstr>PowerPoint Presentation</vt:lpstr>
      <vt:lpstr>PowerPoint Presentation</vt:lpstr>
      <vt:lpstr>PowerPoint Presentation</vt:lpstr>
      <vt:lpstr>Cumulative GCSkew SUM(C-G)  measured along the genome from the ORI </vt:lpstr>
      <vt:lpstr>PowerPoint Presentation</vt:lpstr>
      <vt:lpstr>Cumulative Strand Bias SG0</vt:lpstr>
      <vt:lpstr>Tetramer bias for Thermus thermophilus SG0</vt:lpstr>
      <vt:lpstr>Within genome recombination</vt:lpstr>
      <vt:lpstr>Aeromonas_hydrophila_ML09_119_uid205540 versus Aeromonas_salmonicida A449 </vt:lpstr>
      <vt:lpstr>Aeromonas_veronii B565  versus  Aeromonas_hydrophila_ML09_119_uid205540</vt:lpstr>
      <vt:lpstr>Two Reasons for Recombination Patterns in Microbial genomes:</vt:lpstr>
      <vt:lpstr>Two Reasons for Recombination Patterns in Microbial genomes:</vt:lpstr>
      <vt:lpstr>Selection for Chromosome Architecture in Bacteria</vt:lpstr>
      <vt:lpstr> </vt:lpstr>
      <vt:lpstr>PowerPoint Presentation</vt:lpstr>
      <vt:lpstr>PowerPoint Presentation</vt:lpstr>
      <vt:lpstr>Past Assignments</vt:lpstr>
      <vt:lpstr>From Wednesday:  For the following array declaration  @myArray = ('A', 'B', 'C', 'D', 'E'); what is the value of the following expressions: $#myArray length(@myArray) $myArray[1] $n=@myArray reverse (@myArray)</vt:lpstr>
      <vt:lpstr>%GC counter, part A: read in seqs</vt:lpstr>
      <vt:lpstr>%GC counter, part B: move seqs to array</vt:lpstr>
      <vt:lpstr>%GC counter, part B: calculate %GC</vt:lpstr>
      <vt:lpstr>G-C/(G+C) in a window</vt:lpstr>
      <vt:lpstr>Control structures:  Sum 1..50 </vt:lpstr>
      <vt:lpstr>Control structures:  Sum 1..50 </vt:lpstr>
      <vt:lpstr>Control structures:  Sum 1..50 </vt:lpstr>
      <vt:lpstr>PowerPoint Presentation</vt:lpstr>
      <vt:lpstr>For Next Monday</vt:lpstr>
      <vt:lpstr>For Next Monday (cont.)</vt:lpstr>
      <vt:lpstr>PowerPoint Presentation</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plot Frankia ACN vs Frankia CCI3 </dc:title>
  <dc:creator>Gogarten, J. Peter</dc:creator>
  <cp:lastModifiedBy>Gogarten, J. Peter</cp:lastModifiedBy>
  <cp:revision>28</cp:revision>
  <dcterms:created xsi:type="dcterms:W3CDTF">2015-10-18T21:55:48Z</dcterms:created>
  <dcterms:modified xsi:type="dcterms:W3CDTF">2018-02-05T17:21:34Z</dcterms:modified>
</cp:coreProperties>
</file>